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3" r:id="rId5"/>
    <p:sldMasterId id="2147483682" r:id="rId6"/>
    <p:sldMasterId id="2147483684" r:id="rId7"/>
  </p:sldMasterIdLst>
  <p:notesMasterIdLst>
    <p:notesMasterId r:id="rId57"/>
  </p:notesMasterIdLst>
  <p:sldIdLst>
    <p:sldId id="263" r:id="rId8"/>
    <p:sldId id="264" r:id="rId9"/>
    <p:sldId id="269" r:id="rId10"/>
    <p:sldId id="315" r:id="rId11"/>
    <p:sldId id="278" r:id="rId12"/>
    <p:sldId id="302" r:id="rId13"/>
    <p:sldId id="303" r:id="rId14"/>
    <p:sldId id="312" r:id="rId15"/>
    <p:sldId id="314" r:id="rId16"/>
    <p:sldId id="313" r:id="rId17"/>
    <p:sldId id="318" r:id="rId18"/>
    <p:sldId id="309" r:id="rId19"/>
    <p:sldId id="306" r:id="rId20"/>
    <p:sldId id="280" r:id="rId21"/>
    <p:sldId id="281" r:id="rId22"/>
    <p:sldId id="265" r:id="rId23"/>
    <p:sldId id="267" r:id="rId24"/>
    <p:sldId id="276" r:id="rId25"/>
    <p:sldId id="310" r:id="rId26"/>
    <p:sldId id="283" r:id="rId27"/>
    <p:sldId id="307" r:id="rId28"/>
    <p:sldId id="316" r:id="rId29"/>
    <p:sldId id="414" r:id="rId30"/>
    <p:sldId id="286" r:id="rId31"/>
    <p:sldId id="291" r:id="rId32"/>
    <p:sldId id="304" r:id="rId33"/>
    <p:sldId id="300" r:id="rId34"/>
    <p:sldId id="415" r:id="rId35"/>
    <p:sldId id="294" r:id="rId36"/>
    <p:sldId id="317" r:id="rId37"/>
    <p:sldId id="256" r:id="rId38"/>
    <p:sldId id="261" r:id="rId39"/>
    <p:sldId id="293" r:id="rId40"/>
    <p:sldId id="402" r:id="rId41"/>
    <p:sldId id="403" r:id="rId42"/>
    <p:sldId id="381" r:id="rId43"/>
    <p:sldId id="404" r:id="rId44"/>
    <p:sldId id="405" r:id="rId45"/>
    <p:sldId id="297" r:id="rId46"/>
    <p:sldId id="298" r:id="rId47"/>
    <p:sldId id="284" r:id="rId48"/>
    <p:sldId id="406" r:id="rId49"/>
    <p:sldId id="399" r:id="rId50"/>
    <p:sldId id="407" r:id="rId51"/>
    <p:sldId id="408" r:id="rId52"/>
    <p:sldId id="409" r:id="rId53"/>
    <p:sldId id="410" r:id="rId54"/>
    <p:sldId id="411" r:id="rId55"/>
    <p:sldId id="41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CC3"/>
    <a:srgbClr val="2E4A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B114DC-BB1A-48B1-A32A-2632C3A63B80}" v="3" dt="2026-04-27T17:49:37.2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742" autoAdjust="0"/>
  </p:normalViewPr>
  <p:slideViewPr>
    <p:cSldViewPr snapToGrid="0">
      <p:cViewPr varScale="1">
        <p:scale>
          <a:sx n="65" d="100"/>
          <a:sy n="65" d="100"/>
        </p:scale>
        <p:origin x="1339"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 Pickens" userId="c6e3f5ee-f303-4df7-9d76-279556f2a160" providerId="ADAL" clId="{DB867AC0-CF9D-4340-901B-4596D1927A86}"/>
    <pc:docChg chg="undo custSel addSld delSld modSld sldOrd">
      <pc:chgData name="Joe Pickens" userId="c6e3f5ee-f303-4df7-9d76-279556f2a160" providerId="ADAL" clId="{DB867AC0-CF9D-4340-901B-4596D1927A86}" dt="2026-04-27T17:56:48.790" v="29" actId="47"/>
      <pc:docMkLst>
        <pc:docMk/>
      </pc:docMkLst>
      <pc:sldChg chg="ord modNotesTx">
        <pc:chgData name="Joe Pickens" userId="c6e3f5ee-f303-4df7-9d76-279556f2a160" providerId="ADAL" clId="{DB867AC0-CF9D-4340-901B-4596D1927A86}" dt="2026-04-27T17:50:12.493" v="28" actId="20577"/>
        <pc:sldMkLst>
          <pc:docMk/>
          <pc:sldMk cId="2236514142" sldId="256"/>
        </pc:sldMkLst>
      </pc:sldChg>
      <pc:sldChg chg="del">
        <pc:chgData name="Joe Pickens" userId="c6e3f5ee-f303-4df7-9d76-279556f2a160" providerId="ADAL" clId="{DB867AC0-CF9D-4340-901B-4596D1927A86}" dt="2026-04-27T17:56:48.790" v="29" actId="47"/>
        <pc:sldMkLst>
          <pc:docMk/>
          <pc:sldMk cId="2510497395" sldId="260"/>
        </pc:sldMkLst>
      </pc:sldChg>
      <pc:sldChg chg="add del">
        <pc:chgData name="Joe Pickens" userId="c6e3f5ee-f303-4df7-9d76-279556f2a160" providerId="ADAL" clId="{DB867AC0-CF9D-4340-901B-4596D1927A86}" dt="2026-04-27T17:49:35.847" v="11"/>
        <pc:sldMkLst>
          <pc:docMk/>
          <pc:sldMk cId="2953617998" sldId="263"/>
        </pc:sldMkLst>
      </pc:sldChg>
      <pc:sldChg chg="add del">
        <pc:chgData name="Joe Pickens" userId="c6e3f5ee-f303-4df7-9d76-279556f2a160" providerId="ADAL" clId="{DB867AC0-CF9D-4340-901B-4596D1927A86}" dt="2026-04-27T17:49:35.847" v="11"/>
        <pc:sldMkLst>
          <pc:docMk/>
          <pc:sldMk cId="225407482" sldId="264"/>
        </pc:sldMkLst>
      </pc:sldChg>
      <pc:sldChg chg="modSp add del mod">
        <pc:chgData name="Joe Pickens" userId="c6e3f5ee-f303-4df7-9d76-279556f2a160" providerId="ADAL" clId="{DB867AC0-CF9D-4340-901B-4596D1927A86}" dt="2026-04-27T17:49:35.847" v="11"/>
        <pc:sldMkLst>
          <pc:docMk/>
          <pc:sldMk cId="3176839881" sldId="265"/>
        </pc:sldMkLst>
        <pc:spChg chg="mod">
          <ac:chgData name="Joe Pickens" userId="c6e3f5ee-f303-4df7-9d76-279556f2a160" providerId="ADAL" clId="{DB867AC0-CF9D-4340-901B-4596D1927A86}" dt="2026-04-27T17:49:35.801" v="10"/>
          <ac:spMkLst>
            <pc:docMk/>
            <pc:sldMk cId="3176839881" sldId="265"/>
            <ac:spMk id="5" creationId="{A91DE8DE-E5B7-CD7B-573E-32FD64B10C6D}"/>
          </ac:spMkLst>
        </pc:spChg>
      </pc:sldChg>
      <pc:sldChg chg="add del">
        <pc:chgData name="Joe Pickens" userId="c6e3f5ee-f303-4df7-9d76-279556f2a160" providerId="ADAL" clId="{DB867AC0-CF9D-4340-901B-4596D1927A86}" dt="2026-04-27T17:49:35.847" v="11"/>
        <pc:sldMkLst>
          <pc:docMk/>
          <pc:sldMk cId="1607761715" sldId="267"/>
        </pc:sldMkLst>
      </pc:sldChg>
      <pc:sldChg chg="add del">
        <pc:chgData name="Joe Pickens" userId="c6e3f5ee-f303-4df7-9d76-279556f2a160" providerId="ADAL" clId="{DB867AC0-CF9D-4340-901B-4596D1927A86}" dt="2026-04-27T17:49:35.847" v="11"/>
        <pc:sldMkLst>
          <pc:docMk/>
          <pc:sldMk cId="1651111467" sldId="269"/>
        </pc:sldMkLst>
      </pc:sldChg>
      <pc:sldChg chg="add del">
        <pc:chgData name="Joe Pickens" userId="c6e3f5ee-f303-4df7-9d76-279556f2a160" providerId="ADAL" clId="{DB867AC0-CF9D-4340-901B-4596D1927A86}" dt="2026-04-27T17:49:35.847" v="11"/>
        <pc:sldMkLst>
          <pc:docMk/>
          <pc:sldMk cId="1198667955" sldId="276"/>
        </pc:sldMkLst>
      </pc:sldChg>
      <pc:sldChg chg="add del">
        <pc:chgData name="Joe Pickens" userId="c6e3f5ee-f303-4df7-9d76-279556f2a160" providerId="ADAL" clId="{DB867AC0-CF9D-4340-901B-4596D1927A86}" dt="2026-04-27T17:49:35.847" v="11"/>
        <pc:sldMkLst>
          <pc:docMk/>
          <pc:sldMk cId="283557798" sldId="278"/>
        </pc:sldMkLst>
      </pc:sldChg>
      <pc:sldChg chg="add del">
        <pc:chgData name="Joe Pickens" userId="c6e3f5ee-f303-4df7-9d76-279556f2a160" providerId="ADAL" clId="{DB867AC0-CF9D-4340-901B-4596D1927A86}" dt="2026-04-27T17:49:35.847" v="11"/>
        <pc:sldMkLst>
          <pc:docMk/>
          <pc:sldMk cId="3117819912" sldId="280"/>
        </pc:sldMkLst>
      </pc:sldChg>
      <pc:sldChg chg="add del">
        <pc:chgData name="Joe Pickens" userId="c6e3f5ee-f303-4df7-9d76-279556f2a160" providerId="ADAL" clId="{DB867AC0-CF9D-4340-901B-4596D1927A86}" dt="2026-04-27T17:49:35.847" v="11"/>
        <pc:sldMkLst>
          <pc:docMk/>
          <pc:sldMk cId="2864147160" sldId="281"/>
        </pc:sldMkLst>
      </pc:sldChg>
      <pc:sldChg chg="add del">
        <pc:chgData name="Joe Pickens" userId="c6e3f5ee-f303-4df7-9d76-279556f2a160" providerId="ADAL" clId="{DB867AC0-CF9D-4340-901B-4596D1927A86}" dt="2026-04-27T17:49:35.847" v="11"/>
        <pc:sldMkLst>
          <pc:docMk/>
          <pc:sldMk cId="2691490060" sldId="283"/>
        </pc:sldMkLst>
      </pc:sldChg>
      <pc:sldChg chg="add del">
        <pc:chgData name="Joe Pickens" userId="c6e3f5ee-f303-4df7-9d76-279556f2a160" providerId="ADAL" clId="{DB867AC0-CF9D-4340-901B-4596D1927A86}" dt="2026-04-27T17:49:35.847" v="11"/>
        <pc:sldMkLst>
          <pc:docMk/>
          <pc:sldMk cId="1614153151" sldId="286"/>
        </pc:sldMkLst>
      </pc:sldChg>
      <pc:sldChg chg="add del">
        <pc:chgData name="Joe Pickens" userId="c6e3f5ee-f303-4df7-9d76-279556f2a160" providerId="ADAL" clId="{DB867AC0-CF9D-4340-901B-4596D1927A86}" dt="2026-04-27T17:49:35.847" v="11"/>
        <pc:sldMkLst>
          <pc:docMk/>
          <pc:sldMk cId="345876939" sldId="291"/>
        </pc:sldMkLst>
      </pc:sldChg>
      <pc:sldChg chg="add del">
        <pc:chgData name="Joe Pickens" userId="c6e3f5ee-f303-4df7-9d76-279556f2a160" providerId="ADAL" clId="{DB867AC0-CF9D-4340-901B-4596D1927A86}" dt="2026-04-27T17:49:35.847" v="11"/>
        <pc:sldMkLst>
          <pc:docMk/>
          <pc:sldMk cId="3985493667" sldId="294"/>
        </pc:sldMkLst>
      </pc:sldChg>
      <pc:sldChg chg="add del">
        <pc:chgData name="Joe Pickens" userId="c6e3f5ee-f303-4df7-9d76-279556f2a160" providerId="ADAL" clId="{DB867AC0-CF9D-4340-901B-4596D1927A86}" dt="2026-04-27T17:49:35.847" v="11"/>
        <pc:sldMkLst>
          <pc:docMk/>
          <pc:sldMk cId="2500645075" sldId="300"/>
        </pc:sldMkLst>
      </pc:sldChg>
      <pc:sldChg chg="add del">
        <pc:chgData name="Joe Pickens" userId="c6e3f5ee-f303-4df7-9d76-279556f2a160" providerId="ADAL" clId="{DB867AC0-CF9D-4340-901B-4596D1927A86}" dt="2026-04-27T17:49:35.847" v="11"/>
        <pc:sldMkLst>
          <pc:docMk/>
          <pc:sldMk cId="2254837211" sldId="302"/>
        </pc:sldMkLst>
      </pc:sldChg>
      <pc:sldChg chg="add del">
        <pc:chgData name="Joe Pickens" userId="c6e3f5ee-f303-4df7-9d76-279556f2a160" providerId="ADAL" clId="{DB867AC0-CF9D-4340-901B-4596D1927A86}" dt="2026-04-27T17:49:35.847" v="11"/>
        <pc:sldMkLst>
          <pc:docMk/>
          <pc:sldMk cId="649451917" sldId="303"/>
        </pc:sldMkLst>
      </pc:sldChg>
      <pc:sldChg chg="add del">
        <pc:chgData name="Joe Pickens" userId="c6e3f5ee-f303-4df7-9d76-279556f2a160" providerId="ADAL" clId="{DB867AC0-CF9D-4340-901B-4596D1927A86}" dt="2026-04-27T17:49:35.847" v="11"/>
        <pc:sldMkLst>
          <pc:docMk/>
          <pc:sldMk cId="1444809563" sldId="304"/>
        </pc:sldMkLst>
      </pc:sldChg>
      <pc:sldChg chg="add del">
        <pc:chgData name="Joe Pickens" userId="c6e3f5ee-f303-4df7-9d76-279556f2a160" providerId="ADAL" clId="{DB867AC0-CF9D-4340-901B-4596D1927A86}" dt="2026-04-27T17:49:35.847" v="11"/>
        <pc:sldMkLst>
          <pc:docMk/>
          <pc:sldMk cId="1469849748" sldId="306"/>
        </pc:sldMkLst>
      </pc:sldChg>
      <pc:sldChg chg="add del">
        <pc:chgData name="Joe Pickens" userId="c6e3f5ee-f303-4df7-9d76-279556f2a160" providerId="ADAL" clId="{DB867AC0-CF9D-4340-901B-4596D1927A86}" dt="2026-04-27T17:49:35.847" v="11"/>
        <pc:sldMkLst>
          <pc:docMk/>
          <pc:sldMk cId="3981262067" sldId="307"/>
        </pc:sldMkLst>
      </pc:sldChg>
      <pc:sldChg chg="add del">
        <pc:chgData name="Joe Pickens" userId="c6e3f5ee-f303-4df7-9d76-279556f2a160" providerId="ADAL" clId="{DB867AC0-CF9D-4340-901B-4596D1927A86}" dt="2026-04-27T17:49:35.847" v="11"/>
        <pc:sldMkLst>
          <pc:docMk/>
          <pc:sldMk cId="68641966" sldId="309"/>
        </pc:sldMkLst>
      </pc:sldChg>
      <pc:sldChg chg="modSp add del mod">
        <pc:chgData name="Joe Pickens" userId="c6e3f5ee-f303-4df7-9d76-279556f2a160" providerId="ADAL" clId="{DB867AC0-CF9D-4340-901B-4596D1927A86}" dt="2026-04-27T17:49:35.847" v="11"/>
        <pc:sldMkLst>
          <pc:docMk/>
          <pc:sldMk cId="3969882443" sldId="310"/>
        </pc:sldMkLst>
        <pc:spChg chg="mod">
          <ac:chgData name="Joe Pickens" userId="c6e3f5ee-f303-4df7-9d76-279556f2a160" providerId="ADAL" clId="{DB867AC0-CF9D-4340-901B-4596D1927A86}" dt="2026-04-27T17:49:35.801" v="10"/>
          <ac:spMkLst>
            <pc:docMk/>
            <pc:sldMk cId="3969882443" sldId="310"/>
            <ac:spMk id="2" creationId="{529A7DC1-1EEE-935F-7611-D84315AEEEAA}"/>
          </ac:spMkLst>
        </pc:spChg>
        <pc:spChg chg="mod">
          <ac:chgData name="Joe Pickens" userId="c6e3f5ee-f303-4df7-9d76-279556f2a160" providerId="ADAL" clId="{DB867AC0-CF9D-4340-901B-4596D1927A86}" dt="2026-04-27T17:49:35.801" v="10"/>
          <ac:spMkLst>
            <pc:docMk/>
            <pc:sldMk cId="3969882443" sldId="310"/>
            <ac:spMk id="3" creationId="{A85A7DFB-06EA-E093-4F39-C29256A0C890}"/>
          </ac:spMkLst>
        </pc:spChg>
      </pc:sldChg>
      <pc:sldChg chg="add del">
        <pc:chgData name="Joe Pickens" userId="c6e3f5ee-f303-4df7-9d76-279556f2a160" providerId="ADAL" clId="{DB867AC0-CF9D-4340-901B-4596D1927A86}" dt="2026-04-27T17:49:35.847" v="11"/>
        <pc:sldMkLst>
          <pc:docMk/>
          <pc:sldMk cId="3578941985" sldId="312"/>
        </pc:sldMkLst>
      </pc:sldChg>
      <pc:sldChg chg="modSp add del mod">
        <pc:chgData name="Joe Pickens" userId="c6e3f5ee-f303-4df7-9d76-279556f2a160" providerId="ADAL" clId="{DB867AC0-CF9D-4340-901B-4596D1927A86}" dt="2026-04-27T17:49:35.847" v="11"/>
        <pc:sldMkLst>
          <pc:docMk/>
          <pc:sldMk cId="4232873361" sldId="313"/>
        </pc:sldMkLst>
        <pc:spChg chg="mod">
          <ac:chgData name="Joe Pickens" userId="c6e3f5ee-f303-4df7-9d76-279556f2a160" providerId="ADAL" clId="{DB867AC0-CF9D-4340-901B-4596D1927A86}" dt="2026-04-27T17:49:35.801" v="10"/>
          <ac:spMkLst>
            <pc:docMk/>
            <pc:sldMk cId="4232873361" sldId="313"/>
            <ac:spMk id="5" creationId="{8308047A-DF32-5B8A-8113-E6D943C6C23B}"/>
          </ac:spMkLst>
        </pc:spChg>
        <pc:spChg chg="mod">
          <ac:chgData name="Joe Pickens" userId="c6e3f5ee-f303-4df7-9d76-279556f2a160" providerId="ADAL" clId="{DB867AC0-CF9D-4340-901B-4596D1927A86}" dt="2026-04-27T17:49:35.801" v="10"/>
          <ac:spMkLst>
            <pc:docMk/>
            <pc:sldMk cId="4232873361" sldId="313"/>
            <ac:spMk id="6" creationId="{A99CE57F-B827-65C0-A5EF-D9678B8A69EB}"/>
          </ac:spMkLst>
        </pc:spChg>
      </pc:sldChg>
      <pc:sldChg chg="modSp add del mod">
        <pc:chgData name="Joe Pickens" userId="c6e3f5ee-f303-4df7-9d76-279556f2a160" providerId="ADAL" clId="{DB867AC0-CF9D-4340-901B-4596D1927A86}" dt="2026-04-27T17:49:35.847" v="11"/>
        <pc:sldMkLst>
          <pc:docMk/>
          <pc:sldMk cId="2609547215" sldId="314"/>
        </pc:sldMkLst>
        <pc:spChg chg="mod">
          <ac:chgData name="Joe Pickens" userId="c6e3f5ee-f303-4df7-9d76-279556f2a160" providerId="ADAL" clId="{DB867AC0-CF9D-4340-901B-4596D1927A86}" dt="2026-04-27T17:49:35.801" v="10"/>
          <ac:spMkLst>
            <pc:docMk/>
            <pc:sldMk cId="2609547215" sldId="314"/>
            <ac:spMk id="5" creationId="{A8CA4ABD-CC91-9C2D-04DD-D5190B4F1841}"/>
          </ac:spMkLst>
        </pc:spChg>
      </pc:sldChg>
      <pc:sldChg chg="add del">
        <pc:chgData name="Joe Pickens" userId="c6e3f5ee-f303-4df7-9d76-279556f2a160" providerId="ADAL" clId="{DB867AC0-CF9D-4340-901B-4596D1927A86}" dt="2026-04-27T17:49:35.847" v="11"/>
        <pc:sldMkLst>
          <pc:docMk/>
          <pc:sldMk cId="1997586863" sldId="315"/>
        </pc:sldMkLst>
      </pc:sldChg>
      <pc:sldChg chg="add del">
        <pc:chgData name="Joe Pickens" userId="c6e3f5ee-f303-4df7-9d76-279556f2a160" providerId="ADAL" clId="{DB867AC0-CF9D-4340-901B-4596D1927A86}" dt="2026-04-27T17:49:35.847" v="11"/>
        <pc:sldMkLst>
          <pc:docMk/>
          <pc:sldMk cId="648132976" sldId="316"/>
        </pc:sldMkLst>
      </pc:sldChg>
      <pc:sldChg chg="add del">
        <pc:chgData name="Joe Pickens" userId="c6e3f5ee-f303-4df7-9d76-279556f2a160" providerId="ADAL" clId="{DB867AC0-CF9D-4340-901B-4596D1927A86}" dt="2026-04-27T17:49:35.847" v="11"/>
        <pc:sldMkLst>
          <pc:docMk/>
          <pc:sldMk cId="143340825" sldId="317"/>
        </pc:sldMkLst>
      </pc:sldChg>
      <pc:sldChg chg="modSp add del mod">
        <pc:chgData name="Joe Pickens" userId="c6e3f5ee-f303-4df7-9d76-279556f2a160" providerId="ADAL" clId="{DB867AC0-CF9D-4340-901B-4596D1927A86}" dt="2026-04-27T17:49:35.847" v="11"/>
        <pc:sldMkLst>
          <pc:docMk/>
          <pc:sldMk cId="17170287" sldId="318"/>
        </pc:sldMkLst>
        <pc:spChg chg="mod">
          <ac:chgData name="Joe Pickens" userId="c6e3f5ee-f303-4df7-9d76-279556f2a160" providerId="ADAL" clId="{DB867AC0-CF9D-4340-901B-4596D1927A86}" dt="2026-04-27T17:49:35.801" v="10"/>
          <ac:spMkLst>
            <pc:docMk/>
            <pc:sldMk cId="17170287" sldId="318"/>
            <ac:spMk id="5" creationId="{31127AAA-252E-FFF9-9E57-E597C8B5DCAD}"/>
          </ac:spMkLst>
        </pc:spChg>
      </pc:sldChg>
      <pc:sldChg chg="del">
        <pc:chgData name="Joe Pickens" userId="c6e3f5ee-f303-4df7-9d76-279556f2a160" providerId="ADAL" clId="{DB867AC0-CF9D-4340-901B-4596D1927A86}" dt="2026-04-27T17:45:31.823" v="0" actId="47"/>
        <pc:sldMkLst>
          <pc:docMk/>
          <pc:sldMk cId="1243808248" sldId="389"/>
        </pc:sldMkLst>
      </pc:sldChg>
      <pc:sldChg chg="add del">
        <pc:chgData name="Joe Pickens" userId="c6e3f5ee-f303-4df7-9d76-279556f2a160" providerId="ADAL" clId="{DB867AC0-CF9D-4340-901B-4596D1927A86}" dt="2026-04-27T17:49:35.847" v="11"/>
        <pc:sldMkLst>
          <pc:docMk/>
          <pc:sldMk cId="3609873347" sldId="414"/>
        </pc:sldMkLst>
      </pc:sldChg>
      <pc:sldChg chg="add del">
        <pc:chgData name="Joe Pickens" userId="c6e3f5ee-f303-4df7-9d76-279556f2a160" providerId="ADAL" clId="{DB867AC0-CF9D-4340-901B-4596D1927A86}" dt="2026-04-27T17:49:35.847" v="11"/>
        <pc:sldMkLst>
          <pc:docMk/>
          <pc:sldMk cId="1348566651" sldId="415"/>
        </pc:sldMkLst>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image" Target="../media/image42.svg"/><Relationship Id="rId4" Type="http://schemas.openxmlformats.org/officeDocument/2006/relationships/image" Target="../media/image4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image" Target="../media/image42.svg"/><Relationship Id="rId4" Type="http://schemas.openxmlformats.org/officeDocument/2006/relationships/image" Target="../media/image45.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SimpleTimelineColorVariant2">
  <dgm:title val="Simple Timeline Color Variant 2"/>
  <dgm:desc val="Simple Timeline Color Variant 2"/>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dk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FB58E1-2A0C-4E63-A6C6-7FAAE0A00C2E}"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en-US"/>
        </a:p>
      </dgm:t>
    </dgm:pt>
    <dgm:pt modelId="{CC92D90F-F56B-4AA4-A9E5-344633632FF8}">
      <dgm:prSet/>
      <dgm:spPr/>
      <dgm:t>
        <a:bodyPr/>
        <a:lstStyle/>
        <a:p>
          <a:r>
            <a:rPr lang="en-US" dirty="0"/>
            <a:t>Codes → Requirements</a:t>
          </a:r>
        </a:p>
      </dgm:t>
    </dgm:pt>
    <dgm:pt modelId="{5C0FC3D8-B330-4A47-B079-028F998AE2E8}" type="parTrans" cxnId="{C56D81B3-3714-45D5-BF38-A033639B5A77}">
      <dgm:prSet/>
      <dgm:spPr/>
      <dgm:t>
        <a:bodyPr/>
        <a:lstStyle/>
        <a:p>
          <a:endParaRPr lang="en-US"/>
        </a:p>
      </dgm:t>
    </dgm:pt>
    <dgm:pt modelId="{7B6E3E3F-1264-497D-BD0C-658BEFF3DA13}" type="sibTrans" cxnId="{C56D81B3-3714-45D5-BF38-A033639B5A77}">
      <dgm:prSet/>
      <dgm:spPr/>
      <dgm:t>
        <a:bodyPr/>
        <a:lstStyle/>
        <a:p>
          <a:endParaRPr lang="en-US"/>
        </a:p>
      </dgm:t>
    </dgm:pt>
    <dgm:pt modelId="{290D4E51-372C-4AE0-84D8-80FD6F0987AD}">
      <dgm:prSet/>
      <dgm:spPr/>
      <dgm:t>
        <a:bodyPr/>
        <a:lstStyle/>
        <a:p>
          <a:r>
            <a:rPr lang="en-US"/>
            <a:t>Legislation → Enforcement</a:t>
          </a:r>
        </a:p>
      </dgm:t>
    </dgm:pt>
    <dgm:pt modelId="{E33CB1A1-91B5-4687-84B4-217D72F5BDBA}" type="parTrans" cxnId="{12406081-0BB6-4663-96A8-1E40423BADA9}">
      <dgm:prSet/>
      <dgm:spPr/>
      <dgm:t>
        <a:bodyPr/>
        <a:lstStyle/>
        <a:p>
          <a:endParaRPr lang="en-US"/>
        </a:p>
      </dgm:t>
    </dgm:pt>
    <dgm:pt modelId="{B0A7F155-1D85-4D61-A398-450A5346612E}" type="sibTrans" cxnId="{12406081-0BB6-4663-96A8-1E40423BADA9}">
      <dgm:prSet/>
      <dgm:spPr/>
      <dgm:t>
        <a:bodyPr/>
        <a:lstStyle/>
        <a:p>
          <a:endParaRPr lang="en-US"/>
        </a:p>
      </dgm:t>
    </dgm:pt>
    <dgm:pt modelId="{DFBF3D59-79C9-479A-8C19-CE6B29272B16}">
      <dgm:prSet/>
      <dgm:spPr/>
      <dgm:t>
        <a:bodyPr/>
        <a:lstStyle/>
        <a:p>
          <a:r>
            <a:rPr lang="en-US"/>
            <a:t>Certification → Market Access</a:t>
          </a:r>
        </a:p>
      </dgm:t>
    </dgm:pt>
    <dgm:pt modelId="{D36BA9BB-FEC5-494C-AAD0-3A124D355436}" type="parTrans" cxnId="{4027B8B7-B1E8-45FA-B9B6-EFB6EB5280E2}">
      <dgm:prSet/>
      <dgm:spPr/>
      <dgm:t>
        <a:bodyPr/>
        <a:lstStyle/>
        <a:p>
          <a:endParaRPr lang="en-US"/>
        </a:p>
      </dgm:t>
    </dgm:pt>
    <dgm:pt modelId="{188EE3D5-4F88-4616-9AE6-0E1B4FA98DF5}" type="sibTrans" cxnId="{4027B8B7-B1E8-45FA-B9B6-EFB6EB5280E2}">
      <dgm:prSet/>
      <dgm:spPr/>
      <dgm:t>
        <a:bodyPr/>
        <a:lstStyle/>
        <a:p>
          <a:endParaRPr lang="en-US"/>
        </a:p>
      </dgm:t>
    </dgm:pt>
    <dgm:pt modelId="{37415B33-AE1D-4A17-AD25-94FF24016522}">
      <dgm:prSet/>
      <dgm:spPr/>
      <dgm:t>
        <a:bodyPr/>
        <a:lstStyle/>
        <a:p>
          <a:r>
            <a:rPr lang="en-US" dirty="0"/>
            <a:t>Standards → Code</a:t>
          </a:r>
        </a:p>
      </dgm:t>
    </dgm:pt>
    <dgm:pt modelId="{FA1297D8-A599-408E-B436-980880EEFED3}" type="parTrans" cxnId="{31BFDFB7-3893-495C-A89C-FCD74000FB40}">
      <dgm:prSet/>
      <dgm:spPr/>
      <dgm:t>
        <a:bodyPr/>
        <a:lstStyle/>
        <a:p>
          <a:endParaRPr lang="en-US"/>
        </a:p>
      </dgm:t>
    </dgm:pt>
    <dgm:pt modelId="{E8840AC1-A35F-418D-9BA9-FBD7EE8C0179}" type="sibTrans" cxnId="{31BFDFB7-3893-495C-A89C-FCD74000FB40}">
      <dgm:prSet/>
      <dgm:spPr/>
      <dgm:t>
        <a:bodyPr/>
        <a:lstStyle/>
        <a:p>
          <a:endParaRPr lang="en-US"/>
        </a:p>
      </dgm:t>
    </dgm:pt>
    <dgm:pt modelId="{304F72EB-84ED-4FF8-BADC-2917BDC4717D}" type="pres">
      <dgm:prSet presAssocID="{D3FB58E1-2A0C-4E63-A6C6-7FAAE0A00C2E}" presName="outerComposite" presStyleCnt="0">
        <dgm:presLayoutVars>
          <dgm:chMax val="5"/>
          <dgm:dir/>
          <dgm:resizeHandles val="exact"/>
        </dgm:presLayoutVars>
      </dgm:prSet>
      <dgm:spPr/>
    </dgm:pt>
    <dgm:pt modelId="{51A2DC57-54F2-425B-A32A-3ACC818E09A8}" type="pres">
      <dgm:prSet presAssocID="{D3FB58E1-2A0C-4E63-A6C6-7FAAE0A00C2E}" presName="dummyMaxCanvas" presStyleCnt="0">
        <dgm:presLayoutVars/>
      </dgm:prSet>
      <dgm:spPr/>
    </dgm:pt>
    <dgm:pt modelId="{7422A05E-AA83-4C4D-80BF-3CE6777A9442}" type="pres">
      <dgm:prSet presAssocID="{D3FB58E1-2A0C-4E63-A6C6-7FAAE0A00C2E}" presName="FourNodes_1" presStyleLbl="node1" presStyleIdx="0" presStyleCnt="4">
        <dgm:presLayoutVars>
          <dgm:bulletEnabled val="1"/>
        </dgm:presLayoutVars>
      </dgm:prSet>
      <dgm:spPr/>
    </dgm:pt>
    <dgm:pt modelId="{D2EE6D07-8553-4871-9D27-2BBF2A452770}" type="pres">
      <dgm:prSet presAssocID="{D3FB58E1-2A0C-4E63-A6C6-7FAAE0A00C2E}" presName="FourNodes_2" presStyleLbl="node1" presStyleIdx="1" presStyleCnt="4">
        <dgm:presLayoutVars>
          <dgm:bulletEnabled val="1"/>
        </dgm:presLayoutVars>
      </dgm:prSet>
      <dgm:spPr/>
    </dgm:pt>
    <dgm:pt modelId="{05433FE9-1597-4520-B092-63B77792892C}" type="pres">
      <dgm:prSet presAssocID="{D3FB58E1-2A0C-4E63-A6C6-7FAAE0A00C2E}" presName="FourNodes_3" presStyleLbl="node1" presStyleIdx="2" presStyleCnt="4">
        <dgm:presLayoutVars>
          <dgm:bulletEnabled val="1"/>
        </dgm:presLayoutVars>
      </dgm:prSet>
      <dgm:spPr/>
    </dgm:pt>
    <dgm:pt modelId="{E5EAD63F-C759-46EA-8E21-A8158D711439}" type="pres">
      <dgm:prSet presAssocID="{D3FB58E1-2A0C-4E63-A6C6-7FAAE0A00C2E}" presName="FourNodes_4" presStyleLbl="node1" presStyleIdx="3" presStyleCnt="4">
        <dgm:presLayoutVars>
          <dgm:bulletEnabled val="1"/>
        </dgm:presLayoutVars>
      </dgm:prSet>
      <dgm:spPr/>
    </dgm:pt>
    <dgm:pt modelId="{FAA0CA82-B498-41D1-B13F-98065DBF6CD2}" type="pres">
      <dgm:prSet presAssocID="{D3FB58E1-2A0C-4E63-A6C6-7FAAE0A00C2E}" presName="FourConn_1-2" presStyleLbl="fgAccFollowNode1" presStyleIdx="0" presStyleCnt="3">
        <dgm:presLayoutVars>
          <dgm:bulletEnabled val="1"/>
        </dgm:presLayoutVars>
      </dgm:prSet>
      <dgm:spPr/>
    </dgm:pt>
    <dgm:pt modelId="{174FC9F9-298B-4D0B-9505-B317B7CB7898}" type="pres">
      <dgm:prSet presAssocID="{D3FB58E1-2A0C-4E63-A6C6-7FAAE0A00C2E}" presName="FourConn_2-3" presStyleLbl="fgAccFollowNode1" presStyleIdx="1" presStyleCnt="3">
        <dgm:presLayoutVars>
          <dgm:bulletEnabled val="1"/>
        </dgm:presLayoutVars>
      </dgm:prSet>
      <dgm:spPr/>
    </dgm:pt>
    <dgm:pt modelId="{7DAA2EE0-8B6E-4C96-AFD3-EB0EF2DEE526}" type="pres">
      <dgm:prSet presAssocID="{D3FB58E1-2A0C-4E63-A6C6-7FAAE0A00C2E}" presName="FourConn_3-4" presStyleLbl="fgAccFollowNode1" presStyleIdx="2" presStyleCnt="3">
        <dgm:presLayoutVars>
          <dgm:bulletEnabled val="1"/>
        </dgm:presLayoutVars>
      </dgm:prSet>
      <dgm:spPr/>
    </dgm:pt>
    <dgm:pt modelId="{DAA06882-C810-41E3-BB74-6117970F7520}" type="pres">
      <dgm:prSet presAssocID="{D3FB58E1-2A0C-4E63-A6C6-7FAAE0A00C2E}" presName="FourNodes_1_text" presStyleLbl="node1" presStyleIdx="3" presStyleCnt="4">
        <dgm:presLayoutVars>
          <dgm:bulletEnabled val="1"/>
        </dgm:presLayoutVars>
      </dgm:prSet>
      <dgm:spPr/>
    </dgm:pt>
    <dgm:pt modelId="{EB87A0DB-005A-454E-A655-0FC35B5EBDEA}" type="pres">
      <dgm:prSet presAssocID="{D3FB58E1-2A0C-4E63-A6C6-7FAAE0A00C2E}" presName="FourNodes_2_text" presStyleLbl="node1" presStyleIdx="3" presStyleCnt="4">
        <dgm:presLayoutVars>
          <dgm:bulletEnabled val="1"/>
        </dgm:presLayoutVars>
      </dgm:prSet>
      <dgm:spPr/>
    </dgm:pt>
    <dgm:pt modelId="{868157B9-1710-4CF6-A7B7-022A573BCD22}" type="pres">
      <dgm:prSet presAssocID="{D3FB58E1-2A0C-4E63-A6C6-7FAAE0A00C2E}" presName="FourNodes_3_text" presStyleLbl="node1" presStyleIdx="3" presStyleCnt="4">
        <dgm:presLayoutVars>
          <dgm:bulletEnabled val="1"/>
        </dgm:presLayoutVars>
      </dgm:prSet>
      <dgm:spPr/>
    </dgm:pt>
    <dgm:pt modelId="{EFB236B4-D3AC-4F84-8B23-8C0892397D88}" type="pres">
      <dgm:prSet presAssocID="{D3FB58E1-2A0C-4E63-A6C6-7FAAE0A00C2E}" presName="FourNodes_4_text" presStyleLbl="node1" presStyleIdx="3" presStyleCnt="4">
        <dgm:presLayoutVars>
          <dgm:bulletEnabled val="1"/>
        </dgm:presLayoutVars>
      </dgm:prSet>
      <dgm:spPr/>
    </dgm:pt>
  </dgm:ptLst>
  <dgm:cxnLst>
    <dgm:cxn modelId="{AA5D7D0A-EC1B-4C51-BC52-9361DA4B6CBD}" type="presOf" srcId="{CC92D90F-F56B-4AA4-A9E5-344633632FF8}" destId="{EB87A0DB-005A-454E-A655-0FC35B5EBDEA}" srcOrd="1" destOrd="0" presId="urn:microsoft.com/office/officeart/2005/8/layout/vProcess5"/>
    <dgm:cxn modelId="{81EF663A-D6C3-43C9-A7AE-34563C719C8B}" type="presOf" srcId="{DFBF3D59-79C9-479A-8C19-CE6B29272B16}" destId="{EFB236B4-D3AC-4F84-8B23-8C0892397D88}" srcOrd="1" destOrd="0" presId="urn:microsoft.com/office/officeart/2005/8/layout/vProcess5"/>
    <dgm:cxn modelId="{86E21C43-2E7D-42AD-9C59-C72A9270A386}" type="presOf" srcId="{D3FB58E1-2A0C-4E63-A6C6-7FAAE0A00C2E}" destId="{304F72EB-84ED-4FF8-BADC-2917BDC4717D}" srcOrd="0" destOrd="0" presId="urn:microsoft.com/office/officeart/2005/8/layout/vProcess5"/>
    <dgm:cxn modelId="{25295D50-0BDA-4BE0-95D7-5057BB9D6D31}" type="presOf" srcId="{DFBF3D59-79C9-479A-8C19-CE6B29272B16}" destId="{E5EAD63F-C759-46EA-8E21-A8158D711439}" srcOrd="0" destOrd="0" presId="urn:microsoft.com/office/officeart/2005/8/layout/vProcess5"/>
    <dgm:cxn modelId="{EB88BD51-9F63-433B-A57D-527581A085B8}" type="presOf" srcId="{290D4E51-372C-4AE0-84D8-80FD6F0987AD}" destId="{868157B9-1710-4CF6-A7B7-022A573BCD22}" srcOrd="1" destOrd="0" presId="urn:microsoft.com/office/officeart/2005/8/layout/vProcess5"/>
    <dgm:cxn modelId="{F0C3CB76-9D7A-436D-AAEB-F899F32661C0}" type="presOf" srcId="{37415B33-AE1D-4A17-AD25-94FF24016522}" destId="{7422A05E-AA83-4C4D-80BF-3CE6777A9442}" srcOrd="0" destOrd="0" presId="urn:microsoft.com/office/officeart/2005/8/layout/vProcess5"/>
    <dgm:cxn modelId="{12406081-0BB6-4663-96A8-1E40423BADA9}" srcId="{D3FB58E1-2A0C-4E63-A6C6-7FAAE0A00C2E}" destId="{290D4E51-372C-4AE0-84D8-80FD6F0987AD}" srcOrd="2" destOrd="0" parTransId="{E33CB1A1-91B5-4687-84B4-217D72F5BDBA}" sibTransId="{B0A7F155-1D85-4D61-A398-450A5346612E}"/>
    <dgm:cxn modelId="{701E6483-4F33-468E-BF03-511D27BBF284}" type="presOf" srcId="{B0A7F155-1D85-4D61-A398-450A5346612E}" destId="{7DAA2EE0-8B6E-4C96-AFD3-EB0EF2DEE526}" srcOrd="0" destOrd="0" presId="urn:microsoft.com/office/officeart/2005/8/layout/vProcess5"/>
    <dgm:cxn modelId="{FDB8FDAA-1E03-4BDC-B638-F188D16A2E1F}" type="presOf" srcId="{290D4E51-372C-4AE0-84D8-80FD6F0987AD}" destId="{05433FE9-1597-4520-B092-63B77792892C}" srcOrd="0" destOrd="0" presId="urn:microsoft.com/office/officeart/2005/8/layout/vProcess5"/>
    <dgm:cxn modelId="{C56D81B3-3714-45D5-BF38-A033639B5A77}" srcId="{D3FB58E1-2A0C-4E63-A6C6-7FAAE0A00C2E}" destId="{CC92D90F-F56B-4AA4-A9E5-344633632FF8}" srcOrd="1" destOrd="0" parTransId="{5C0FC3D8-B330-4A47-B079-028F998AE2E8}" sibTransId="{7B6E3E3F-1264-497D-BD0C-658BEFF3DA13}"/>
    <dgm:cxn modelId="{4027B8B7-B1E8-45FA-B9B6-EFB6EB5280E2}" srcId="{D3FB58E1-2A0C-4E63-A6C6-7FAAE0A00C2E}" destId="{DFBF3D59-79C9-479A-8C19-CE6B29272B16}" srcOrd="3" destOrd="0" parTransId="{D36BA9BB-FEC5-494C-AAD0-3A124D355436}" sibTransId="{188EE3D5-4F88-4616-9AE6-0E1B4FA98DF5}"/>
    <dgm:cxn modelId="{31BFDFB7-3893-495C-A89C-FCD74000FB40}" srcId="{D3FB58E1-2A0C-4E63-A6C6-7FAAE0A00C2E}" destId="{37415B33-AE1D-4A17-AD25-94FF24016522}" srcOrd="0" destOrd="0" parTransId="{FA1297D8-A599-408E-B436-980880EEFED3}" sibTransId="{E8840AC1-A35F-418D-9BA9-FBD7EE8C0179}"/>
    <dgm:cxn modelId="{364B61E3-E89A-4D10-B402-28AD6ECEFBFF}" type="presOf" srcId="{CC92D90F-F56B-4AA4-A9E5-344633632FF8}" destId="{D2EE6D07-8553-4871-9D27-2BBF2A452770}" srcOrd="0" destOrd="0" presId="urn:microsoft.com/office/officeart/2005/8/layout/vProcess5"/>
    <dgm:cxn modelId="{DFCFD0E3-DEDD-4B60-A7DB-E5A68A5377C4}" type="presOf" srcId="{E8840AC1-A35F-418D-9BA9-FBD7EE8C0179}" destId="{FAA0CA82-B498-41D1-B13F-98065DBF6CD2}" srcOrd="0" destOrd="0" presId="urn:microsoft.com/office/officeart/2005/8/layout/vProcess5"/>
    <dgm:cxn modelId="{CC6E62E8-021E-48F3-8EEB-E2F79B696D71}" type="presOf" srcId="{7B6E3E3F-1264-497D-BD0C-658BEFF3DA13}" destId="{174FC9F9-298B-4D0B-9505-B317B7CB7898}" srcOrd="0" destOrd="0" presId="urn:microsoft.com/office/officeart/2005/8/layout/vProcess5"/>
    <dgm:cxn modelId="{0F92AAF7-95AA-4C13-9EF8-4A09336C7651}" type="presOf" srcId="{37415B33-AE1D-4A17-AD25-94FF24016522}" destId="{DAA06882-C810-41E3-BB74-6117970F7520}" srcOrd="1" destOrd="0" presId="urn:microsoft.com/office/officeart/2005/8/layout/vProcess5"/>
    <dgm:cxn modelId="{EE06AEF0-CF8F-44BE-827C-F41FD37D977D}" type="presParOf" srcId="{304F72EB-84ED-4FF8-BADC-2917BDC4717D}" destId="{51A2DC57-54F2-425B-A32A-3ACC818E09A8}" srcOrd="0" destOrd="0" presId="urn:microsoft.com/office/officeart/2005/8/layout/vProcess5"/>
    <dgm:cxn modelId="{1AB88952-C718-4344-B03E-1CA378A627BF}" type="presParOf" srcId="{304F72EB-84ED-4FF8-BADC-2917BDC4717D}" destId="{7422A05E-AA83-4C4D-80BF-3CE6777A9442}" srcOrd="1" destOrd="0" presId="urn:microsoft.com/office/officeart/2005/8/layout/vProcess5"/>
    <dgm:cxn modelId="{4C4E4C04-0E52-4D2B-8FE8-29B2E8FA0121}" type="presParOf" srcId="{304F72EB-84ED-4FF8-BADC-2917BDC4717D}" destId="{D2EE6D07-8553-4871-9D27-2BBF2A452770}" srcOrd="2" destOrd="0" presId="urn:microsoft.com/office/officeart/2005/8/layout/vProcess5"/>
    <dgm:cxn modelId="{D46A246E-182F-401C-A1C8-E211F8B05FC4}" type="presParOf" srcId="{304F72EB-84ED-4FF8-BADC-2917BDC4717D}" destId="{05433FE9-1597-4520-B092-63B77792892C}" srcOrd="3" destOrd="0" presId="urn:microsoft.com/office/officeart/2005/8/layout/vProcess5"/>
    <dgm:cxn modelId="{6CBBBA26-15BC-4792-AF92-F1946211F49F}" type="presParOf" srcId="{304F72EB-84ED-4FF8-BADC-2917BDC4717D}" destId="{E5EAD63F-C759-46EA-8E21-A8158D711439}" srcOrd="4" destOrd="0" presId="urn:microsoft.com/office/officeart/2005/8/layout/vProcess5"/>
    <dgm:cxn modelId="{7697394B-B025-4A39-9F49-995A375128CB}" type="presParOf" srcId="{304F72EB-84ED-4FF8-BADC-2917BDC4717D}" destId="{FAA0CA82-B498-41D1-B13F-98065DBF6CD2}" srcOrd="5" destOrd="0" presId="urn:microsoft.com/office/officeart/2005/8/layout/vProcess5"/>
    <dgm:cxn modelId="{554046DD-8309-4669-967D-7B207B9A8EFD}" type="presParOf" srcId="{304F72EB-84ED-4FF8-BADC-2917BDC4717D}" destId="{174FC9F9-298B-4D0B-9505-B317B7CB7898}" srcOrd="6" destOrd="0" presId="urn:microsoft.com/office/officeart/2005/8/layout/vProcess5"/>
    <dgm:cxn modelId="{5DFEA8AE-5375-40AF-8EFE-23B76410D57F}" type="presParOf" srcId="{304F72EB-84ED-4FF8-BADC-2917BDC4717D}" destId="{7DAA2EE0-8B6E-4C96-AFD3-EB0EF2DEE526}" srcOrd="7" destOrd="0" presId="urn:microsoft.com/office/officeart/2005/8/layout/vProcess5"/>
    <dgm:cxn modelId="{9AC7B04E-D1E8-40A7-B3FB-8BBD488D126E}" type="presParOf" srcId="{304F72EB-84ED-4FF8-BADC-2917BDC4717D}" destId="{DAA06882-C810-41E3-BB74-6117970F7520}" srcOrd="8" destOrd="0" presId="urn:microsoft.com/office/officeart/2005/8/layout/vProcess5"/>
    <dgm:cxn modelId="{14A6FF6C-2C79-414F-8956-8AC8606FC151}" type="presParOf" srcId="{304F72EB-84ED-4FF8-BADC-2917BDC4717D}" destId="{EB87A0DB-005A-454E-A655-0FC35B5EBDEA}" srcOrd="9" destOrd="0" presId="urn:microsoft.com/office/officeart/2005/8/layout/vProcess5"/>
    <dgm:cxn modelId="{C89603FE-D43F-4F09-A880-01EF247C1CD0}" type="presParOf" srcId="{304F72EB-84ED-4FF8-BADC-2917BDC4717D}" destId="{868157B9-1710-4CF6-A7B7-022A573BCD22}" srcOrd="10" destOrd="0" presId="urn:microsoft.com/office/officeart/2005/8/layout/vProcess5"/>
    <dgm:cxn modelId="{5243743E-A270-4230-BF2F-9455CB72692B}" type="presParOf" srcId="{304F72EB-84ED-4FF8-BADC-2917BDC4717D}" destId="{EFB236B4-D3AC-4F84-8B23-8C0892397D88}"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DCABD2-179F-45B4-A47A-5614184381DE}"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D960E904-6E75-45FC-90CC-8A58677D41A9}">
      <dgm:prSet phldrT="[Text]" phldr="0" custT="1"/>
      <dgm:spPr>
        <a:solidFill>
          <a:schemeClr val="accent4">
            <a:lumMod val="75000"/>
          </a:schemeClr>
        </a:solidFill>
      </dgm:spPr>
      <dgm:t>
        <a:bodyPr/>
        <a:lstStyle/>
        <a:p>
          <a:r>
            <a:rPr lang="en-US" sz="3200"/>
            <a:t>VA</a:t>
          </a:r>
        </a:p>
      </dgm:t>
    </dgm:pt>
    <dgm:pt modelId="{95A3B18F-D2BF-4C0C-BACE-44FC91805152}" type="parTrans" cxnId="{72200E04-FB2A-4101-82EE-3A8CBAFEDEA0}">
      <dgm:prSet/>
      <dgm:spPr/>
      <dgm:t>
        <a:bodyPr/>
        <a:lstStyle/>
        <a:p>
          <a:endParaRPr lang="en-US"/>
        </a:p>
      </dgm:t>
    </dgm:pt>
    <dgm:pt modelId="{2D59061D-410B-4355-82E3-024C262C4257}" type="sibTrans" cxnId="{72200E04-FB2A-4101-82EE-3A8CBAFEDEA0}">
      <dgm:prSet/>
      <dgm:spPr/>
      <dgm:t>
        <a:bodyPr/>
        <a:lstStyle/>
        <a:p>
          <a:endParaRPr lang="en-US"/>
        </a:p>
      </dgm:t>
    </dgm:pt>
    <dgm:pt modelId="{9880C84B-94C8-4BD5-9D4B-111E9BA103F3}">
      <dgm:prSet phldrT="[Text]" phldr="0" custT="1"/>
      <dgm:spPr>
        <a:solidFill>
          <a:schemeClr val="accent3">
            <a:lumMod val="75000"/>
          </a:schemeClr>
        </a:solidFill>
      </dgm:spPr>
      <dgm:t>
        <a:bodyPr/>
        <a:lstStyle/>
        <a:p>
          <a:r>
            <a:rPr lang="en-US" sz="3200"/>
            <a:t>NJ</a:t>
          </a:r>
        </a:p>
      </dgm:t>
    </dgm:pt>
    <dgm:pt modelId="{5FF994B7-0F2E-42F0-BDA7-5C27737EB49C}" type="parTrans" cxnId="{D0D32132-17F8-45B5-9F18-4D8BD709DD8F}">
      <dgm:prSet/>
      <dgm:spPr/>
      <dgm:t>
        <a:bodyPr/>
        <a:lstStyle/>
        <a:p>
          <a:endParaRPr lang="en-US"/>
        </a:p>
      </dgm:t>
    </dgm:pt>
    <dgm:pt modelId="{6F79E8B0-5B20-4E9B-B0AC-8C1A67E045F3}" type="sibTrans" cxnId="{D0D32132-17F8-45B5-9F18-4D8BD709DD8F}">
      <dgm:prSet/>
      <dgm:spPr/>
      <dgm:t>
        <a:bodyPr/>
        <a:lstStyle/>
        <a:p>
          <a:endParaRPr lang="en-US"/>
        </a:p>
      </dgm:t>
    </dgm:pt>
    <dgm:pt modelId="{DF239668-40D7-4A43-B96F-F82238DDE014}">
      <dgm:prSet phldrT="[Text]" phldr="0" custT="1"/>
      <dgm:spPr>
        <a:solidFill>
          <a:schemeClr val="accent4">
            <a:lumMod val="50000"/>
          </a:schemeClr>
        </a:solidFill>
      </dgm:spPr>
      <dgm:t>
        <a:bodyPr/>
        <a:lstStyle/>
        <a:p>
          <a:r>
            <a:rPr lang="en-US" sz="3200"/>
            <a:t>WA &amp; WI</a:t>
          </a:r>
        </a:p>
      </dgm:t>
    </dgm:pt>
    <dgm:pt modelId="{40363573-AE70-407D-8875-E2C3D2F7571C}" type="parTrans" cxnId="{E6537914-9E5D-4F67-8259-7087D867EA9E}">
      <dgm:prSet/>
      <dgm:spPr/>
      <dgm:t>
        <a:bodyPr/>
        <a:lstStyle/>
        <a:p>
          <a:endParaRPr lang="en-US"/>
        </a:p>
      </dgm:t>
    </dgm:pt>
    <dgm:pt modelId="{5E2FD690-2E7C-4644-90BB-A21B4B8B9CF4}" type="sibTrans" cxnId="{E6537914-9E5D-4F67-8259-7087D867EA9E}">
      <dgm:prSet/>
      <dgm:spPr/>
      <dgm:t>
        <a:bodyPr/>
        <a:lstStyle/>
        <a:p>
          <a:endParaRPr lang="en-US"/>
        </a:p>
      </dgm:t>
    </dgm:pt>
    <dgm:pt modelId="{F5B31178-596A-4202-8E4D-C059BD87DBED}" type="pres">
      <dgm:prSet presAssocID="{7BDCABD2-179F-45B4-A47A-5614184381DE}" presName="composite" presStyleCnt="0">
        <dgm:presLayoutVars>
          <dgm:chMax val="5"/>
          <dgm:dir/>
          <dgm:animLvl val="ctr"/>
          <dgm:resizeHandles val="exact"/>
        </dgm:presLayoutVars>
      </dgm:prSet>
      <dgm:spPr/>
    </dgm:pt>
    <dgm:pt modelId="{643BA662-27F0-4FAC-9E00-6B25550DDCE7}" type="pres">
      <dgm:prSet presAssocID="{7BDCABD2-179F-45B4-A47A-5614184381DE}" presName="cycle" presStyleCnt="0"/>
      <dgm:spPr/>
    </dgm:pt>
    <dgm:pt modelId="{77BF30B9-2EE5-48D5-8009-4D3583D780B6}" type="pres">
      <dgm:prSet presAssocID="{7BDCABD2-179F-45B4-A47A-5614184381DE}" presName="centerShape" presStyleCnt="0"/>
      <dgm:spPr/>
    </dgm:pt>
    <dgm:pt modelId="{3B8B282A-6233-4078-BAA6-9E9755201CE2}" type="pres">
      <dgm:prSet presAssocID="{7BDCABD2-179F-45B4-A47A-5614184381DE}" presName="connSite" presStyleLbl="node1" presStyleIdx="0" presStyleCnt="4"/>
      <dgm:spPr/>
    </dgm:pt>
    <dgm:pt modelId="{E1231B4E-6E37-4969-B8D2-3CEE854051B1}" type="pres">
      <dgm:prSet presAssocID="{7BDCABD2-179F-45B4-A47A-5614184381DE}" presName="visible" presStyleLbl="node1" presStyleIdx="0" presStyleCnt="4" custScaleX="112103" custScaleY="112103"/>
      <dgm:spPr>
        <a:solidFill>
          <a:schemeClr val="accent4">
            <a:lumMod val="50000"/>
          </a:schemeClr>
        </a:solidFill>
      </dgm:spPr>
    </dgm:pt>
    <dgm:pt modelId="{A2375752-89E9-4E2A-89A8-6E7C2C13FBC7}" type="pres">
      <dgm:prSet presAssocID="{95A3B18F-D2BF-4C0C-BACE-44FC91805152}" presName="Name25" presStyleLbl="parChTrans1D1" presStyleIdx="0" presStyleCnt="3"/>
      <dgm:spPr/>
    </dgm:pt>
    <dgm:pt modelId="{F4B7A2EF-A830-4770-802B-5953283051DF}" type="pres">
      <dgm:prSet presAssocID="{D960E904-6E75-45FC-90CC-8A58677D41A9}" presName="node" presStyleCnt="0"/>
      <dgm:spPr/>
    </dgm:pt>
    <dgm:pt modelId="{AC8A2075-A135-4026-8D98-E283831E61D0}" type="pres">
      <dgm:prSet presAssocID="{D960E904-6E75-45FC-90CC-8A58677D41A9}" presName="parentNode" presStyleLbl="node1" presStyleIdx="1" presStyleCnt="4" custScaleX="106765" custScaleY="106765">
        <dgm:presLayoutVars>
          <dgm:chMax val="1"/>
          <dgm:bulletEnabled val="1"/>
        </dgm:presLayoutVars>
      </dgm:prSet>
      <dgm:spPr/>
    </dgm:pt>
    <dgm:pt modelId="{F48E427A-B1C9-4B6D-A0BC-117E7AB55D5B}" type="pres">
      <dgm:prSet presAssocID="{D960E904-6E75-45FC-90CC-8A58677D41A9}" presName="childNode" presStyleLbl="revTx" presStyleIdx="0" presStyleCnt="0">
        <dgm:presLayoutVars>
          <dgm:bulletEnabled val="1"/>
        </dgm:presLayoutVars>
      </dgm:prSet>
      <dgm:spPr/>
    </dgm:pt>
    <dgm:pt modelId="{238CE011-F693-40CD-A604-1CF59637F3FD}" type="pres">
      <dgm:prSet presAssocID="{5FF994B7-0F2E-42F0-BDA7-5C27737EB49C}" presName="Name25" presStyleLbl="parChTrans1D1" presStyleIdx="1" presStyleCnt="3"/>
      <dgm:spPr/>
    </dgm:pt>
    <dgm:pt modelId="{23E34188-83B4-4073-8B9B-EF99C2663BDC}" type="pres">
      <dgm:prSet presAssocID="{9880C84B-94C8-4BD5-9D4B-111E9BA103F3}" presName="node" presStyleCnt="0"/>
      <dgm:spPr/>
    </dgm:pt>
    <dgm:pt modelId="{D2292B47-32B0-47ED-9018-E59CDF3C7FCE}" type="pres">
      <dgm:prSet presAssocID="{9880C84B-94C8-4BD5-9D4B-111E9BA103F3}" presName="parentNode" presStyleLbl="node1" presStyleIdx="2" presStyleCnt="4" custScaleX="106765" custScaleY="106765">
        <dgm:presLayoutVars>
          <dgm:chMax val="1"/>
          <dgm:bulletEnabled val="1"/>
        </dgm:presLayoutVars>
      </dgm:prSet>
      <dgm:spPr/>
    </dgm:pt>
    <dgm:pt modelId="{A154A43B-E069-489F-971F-84E226661CAA}" type="pres">
      <dgm:prSet presAssocID="{9880C84B-94C8-4BD5-9D4B-111E9BA103F3}" presName="childNode" presStyleLbl="revTx" presStyleIdx="0" presStyleCnt="0">
        <dgm:presLayoutVars>
          <dgm:bulletEnabled val="1"/>
        </dgm:presLayoutVars>
      </dgm:prSet>
      <dgm:spPr/>
    </dgm:pt>
    <dgm:pt modelId="{AB1E6595-6D48-43A6-A16F-B2ADE131EF5A}" type="pres">
      <dgm:prSet presAssocID="{40363573-AE70-407D-8875-E2C3D2F7571C}" presName="Name25" presStyleLbl="parChTrans1D1" presStyleIdx="2" presStyleCnt="3"/>
      <dgm:spPr/>
    </dgm:pt>
    <dgm:pt modelId="{24D1F15E-CFB5-48EE-9EF1-F7F5F4106234}" type="pres">
      <dgm:prSet presAssocID="{DF239668-40D7-4A43-B96F-F82238DDE014}" presName="node" presStyleCnt="0"/>
      <dgm:spPr/>
    </dgm:pt>
    <dgm:pt modelId="{A28DAEA8-9FE2-4E63-9C83-1E241EBD8751}" type="pres">
      <dgm:prSet presAssocID="{DF239668-40D7-4A43-B96F-F82238DDE014}" presName="parentNode" presStyleLbl="node1" presStyleIdx="3" presStyleCnt="4" custScaleX="106765" custScaleY="106765">
        <dgm:presLayoutVars>
          <dgm:chMax val="1"/>
          <dgm:bulletEnabled val="1"/>
        </dgm:presLayoutVars>
      </dgm:prSet>
      <dgm:spPr/>
    </dgm:pt>
    <dgm:pt modelId="{3D973B94-AD4C-4509-8CE1-41E793071537}" type="pres">
      <dgm:prSet presAssocID="{DF239668-40D7-4A43-B96F-F82238DDE014}" presName="childNode" presStyleLbl="revTx" presStyleIdx="0" presStyleCnt="0">
        <dgm:presLayoutVars>
          <dgm:bulletEnabled val="1"/>
        </dgm:presLayoutVars>
      </dgm:prSet>
      <dgm:spPr/>
    </dgm:pt>
  </dgm:ptLst>
  <dgm:cxnLst>
    <dgm:cxn modelId="{72200E04-FB2A-4101-82EE-3A8CBAFEDEA0}" srcId="{7BDCABD2-179F-45B4-A47A-5614184381DE}" destId="{D960E904-6E75-45FC-90CC-8A58677D41A9}" srcOrd="0" destOrd="0" parTransId="{95A3B18F-D2BF-4C0C-BACE-44FC91805152}" sibTransId="{2D59061D-410B-4355-82E3-024C262C4257}"/>
    <dgm:cxn modelId="{7E4A0413-398D-48F7-9115-BFBB543E7DDB}" type="presOf" srcId="{5FF994B7-0F2E-42F0-BDA7-5C27737EB49C}" destId="{238CE011-F693-40CD-A604-1CF59637F3FD}" srcOrd="0" destOrd="0" presId="urn:microsoft.com/office/officeart/2005/8/layout/radial2"/>
    <dgm:cxn modelId="{E6537914-9E5D-4F67-8259-7087D867EA9E}" srcId="{7BDCABD2-179F-45B4-A47A-5614184381DE}" destId="{DF239668-40D7-4A43-B96F-F82238DDE014}" srcOrd="2" destOrd="0" parTransId="{40363573-AE70-407D-8875-E2C3D2F7571C}" sibTransId="{5E2FD690-2E7C-4644-90BB-A21B4B8B9CF4}"/>
    <dgm:cxn modelId="{DE57F220-8477-4C5E-8765-EAA2B554FD22}" type="presOf" srcId="{DF239668-40D7-4A43-B96F-F82238DDE014}" destId="{A28DAEA8-9FE2-4E63-9C83-1E241EBD8751}" srcOrd="0" destOrd="0" presId="urn:microsoft.com/office/officeart/2005/8/layout/radial2"/>
    <dgm:cxn modelId="{D0D32132-17F8-45B5-9F18-4D8BD709DD8F}" srcId="{7BDCABD2-179F-45B4-A47A-5614184381DE}" destId="{9880C84B-94C8-4BD5-9D4B-111E9BA103F3}" srcOrd="1" destOrd="0" parTransId="{5FF994B7-0F2E-42F0-BDA7-5C27737EB49C}" sibTransId="{6F79E8B0-5B20-4E9B-B0AC-8C1A67E045F3}"/>
    <dgm:cxn modelId="{6F13F36D-B0BD-4FE9-802F-330CFFFF15B4}" type="presOf" srcId="{95A3B18F-D2BF-4C0C-BACE-44FC91805152}" destId="{A2375752-89E9-4E2A-89A8-6E7C2C13FBC7}" srcOrd="0" destOrd="0" presId="urn:microsoft.com/office/officeart/2005/8/layout/radial2"/>
    <dgm:cxn modelId="{634D774E-128D-4654-9C8D-493D7C13F1D9}" type="presOf" srcId="{D960E904-6E75-45FC-90CC-8A58677D41A9}" destId="{AC8A2075-A135-4026-8D98-E283831E61D0}" srcOrd="0" destOrd="0" presId="urn:microsoft.com/office/officeart/2005/8/layout/radial2"/>
    <dgm:cxn modelId="{5CB3CE55-E45D-4AD4-9EE2-CF4F89626CB2}" type="presOf" srcId="{7BDCABD2-179F-45B4-A47A-5614184381DE}" destId="{F5B31178-596A-4202-8E4D-C059BD87DBED}" srcOrd="0" destOrd="0" presId="urn:microsoft.com/office/officeart/2005/8/layout/radial2"/>
    <dgm:cxn modelId="{A357D789-1C72-413F-9452-4DA2A8DE70C4}" type="presOf" srcId="{9880C84B-94C8-4BD5-9D4B-111E9BA103F3}" destId="{D2292B47-32B0-47ED-9018-E59CDF3C7FCE}" srcOrd="0" destOrd="0" presId="urn:microsoft.com/office/officeart/2005/8/layout/radial2"/>
    <dgm:cxn modelId="{AC0606B8-AF03-485B-9052-4F2450B4F62A}" type="presOf" srcId="{40363573-AE70-407D-8875-E2C3D2F7571C}" destId="{AB1E6595-6D48-43A6-A16F-B2ADE131EF5A}" srcOrd="0" destOrd="0" presId="urn:microsoft.com/office/officeart/2005/8/layout/radial2"/>
    <dgm:cxn modelId="{73C43CCE-8E31-408A-AD86-64BCFCC9F5C9}" type="presParOf" srcId="{F5B31178-596A-4202-8E4D-C059BD87DBED}" destId="{643BA662-27F0-4FAC-9E00-6B25550DDCE7}" srcOrd="0" destOrd="0" presId="urn:microsoft.com/office/officeart/2005/8/layout/radial2"/>
    <dgm:cxn modelId="{08609C33-4B4F-4371-9BEA-C0312ABD1867}" type="presParOf" srcId="{643BA662-27F0-4FAC-9E00-6B25550DDCE7}" destId="{77BF30B9-2EE5-48D5-8009-4D3583D780B6}" srcOrd="0" destOrd="0" presId="urn:microsoft.com/office/officeart/2005/8/layout/radial2"/>
    <dgm:cxn modelId="{AE02767C-1CD3-474D-AF89-F0E9A354CA55}" type="presParOf" srcId="{77BF30B9-2EE5-48D5-8009-4D3583D780B6}" destId="{3B8B282A-6233-4078-BAA6-9E9755201CE2}" srcOrd="0" destOrd="0" presId="urn:microsoft.com/office/officeart/2005/8/layout/radial2"/>
    <dgm:cxn modelId="{71DA179A-C917-48CD-9AFE-FCAA66929683}" type="presParOf" srcId="{77BF30B9-2EE5-48D5-8009-4D3583D780B6}" destId="{E1231B4E-6E37-4969-B8D2-3CEE854051B1}" srcOrd="1" destOrd="0" presId="urn:microsoft.com/office/officeart/2005/8/layout/radial2"/>
    <dgm:cxn modelId="{DBBC0774-66B4-4F21-93F8-175DB4E950E0}" type="presParOf" srcId="{643BA662-27F0-4FAC-9E00-6B25550DDCE7}" destId="{A2375752-89E9-4E2A-89A8-6E7C2C13FBC7}" srcOrd="1" destOrd="0" presId="urn:microsoft.com/office/officeart/2005/8/layout/radial2"/>
    <dgm:cxn modelId="{6F6B15AC-32A6-4423-B0BC-9D328963CC00}" type="presParOf" srcId="{643BA662-27F0-4FAC-9E00-6B25550DDCE7}" destId="{F4B7A2EF-A830-4770-802B-5953283051DF}" srcOrd="2" destOrd="0" presId="urn:microsoft.com/office/officeart/2005/8/layout/radial2"/>
    <dgm:cxn modelId="{D08DA713-E33E-48AA-BA5B-EAC698184E10}" type="presParOf" srcId="{F4B7A2EF-A830-4770-802B-5953283051DF}" destId="{AC8A2075-A135-4026-8D98-E283831E61D0}" srcOrd="0" destOrd="0" presId="urn:microsoft.com/office/officeart/2005/8/layout/radial2"/>
    <dgm:cxn modelId="{0BCE7399-0499-466B-BD88-80B1154BC309}" type="presParOf" srcId="{F4B7A2EF-A830-4770-802B-5953283051DF}" destId="{F48E427A-B1C9-4B6D-A0BC-117E7AB55D5B}" srcOrd="1" destOrd="0" presId="urn:microsoft.com/office/officeart/2005/8/layout/radial2"/>
    <dgm:cxn modelId="{3151FF55-98C1-4FFC-AC4D-53961E0568FE}" type="presParOf" srcId="{643BA662-27F0-4FAC-9E00-6B25550DDCE7}" destId="{238CE011-F693-40CD-A604-1CF59637F3FD}" srcOrd="3" destOrd="0" presId="urn:microsoft.com/office/officeart/2005/8/layout/radial2"/>
    <dgm:cxn modelId="{58A54A6A-5C24-4544-8C49-92323E35384B}" type="presParOf" srcId="{643BA662-27F0-4FAC-9E00-6B25550DDCE7}" destId="{23E34188-83B4-4073-8B9B-EF99C2663BDC}" srcOrd="4" destOrd="0" presId="urn:microsoft.com/office/officeart/2005/8/layout/radial2"/>
    <dgm:cxn modelId="{7AA21DFF-26CA-4F49-B7ED-16DC5464F915}" type="presParOf" srcId="{23E34188-83B4-4073-8B9B-EF99C2663BDC}" destId="{D2292B47-32B0-47ED-9018-E59CDF3C7FCE}" srcOrd="0" destOrd="0" presId="urn:microsoft.com/office/officeart/2005/8/layout/radial2"/>
    <dgm:cxn modelId="{40FD6267-9BDD-48D2-9F0A-4E0688998C32}" type="presParOf" srcId="{23E34188-83B4-4073-8B9B-EF99C2663BDC}" destId="{A154A43B-E069-489F-971F-84E226661CAA}" srcOrd="1" destOrd="0" presId="urn:microsoft.com/office/officeart/2005/8/layout/radial2"/>
    <dgm:cxn modelId="{A854975A-9EEA-4674-8A35-9CFAC4C2D5CE}" type="presParOf" srcId="{643BA662-27F0-4FAC-9E00-6B25550DDCE7}" destId="{AB1E6595-6D48-43A6-A16F-B2ADE131EF5A}" srcOrd="5" destOrd="0" presId="urn:microsoft.com/office/officeart/2005/8/layout/radial2"/>
    <dgm:cxn modelId="{B1D067B1-B596-45C2-9846-EF15AEC7A696}" type="presParOf" srcId="{643BA662-27F0-4FAC-9E00-6B25550DDCE7}" destId="{24D1F15E-CFB5-48EE-9EF1-F7F5F4106234}" srcOrd="6" destOrd="0" presId="urn:microsoft.com/office/officeart/2005/8/layout/radial2"/>
    <dgm:cxn modelId="{450E40B3-E4C7-4168-A38D-076CF24F4AD4}" type="presParOf" srcId="{24D1F15E-CFB5-48EE-9EF1-F7F5F4106234}" destId="{A28DAEA8-9FE2-4E63-9C83-1E241EBD8751}" srcOrd="0" destOrd="0" presId="urn:microsoft.com/office/officeart/2005/8/layout/radial2"/>
    <dgm:cxn modelId="{DDE61894-6628-42FB-B1AE-F6381CE3EA14}" type="presParOf" srcId="{24D1F15E-CFB5-48EE-9EF1-F7F5F4106234}" destId="{3D973B94-AD4C-4509-8CE1-41E793071537}"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063177-ED41-4428-841D-DF754D51DA1C}"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B3B02B48-F45B-4926-9AEB-872355473EFB}">
      <dgm:prSet/>
      <dgm:spPr/>
      <dgm:t>
        <a:bodyPr/>
        <a:lstStyle/>
        <a:p>
          <a:r>
            <a:rPr lang="en-US" dirty="0"/>
            <a:t>Arizona FLS</a:t>
          </a:r>
        </a:p>
      </dgm:t>
    </dgm:pt>
    <dgm:pt modelId="{B88ECBF1-C59C-40A4-A5FB-FE129D46220A}" type="parTrans" cxnId="{75A3794E-5EA1-4041-A059-5EE01A21324F}">
      <dgm:prSet/>
      <dgm:spPr/>
      <dgm:t>
        <a:bodyPr/>
        <a:lstStyle/>
        <a:p>
          <a:endParaRPr lang="en-US"/>
        </a:p>
      </dgm:t>
    </dgm:pt>
    <dgm:pt modelId="{97317FD4-843A-4649-9FE4-1DCCF781B6BD}" type="sibTrans" cxnId="{75A3794E-5EA1-4041-A059-5EE01A21324F}">
      <dgm:prSet/>
      <dgm:spPr/>
      <dgm:t>
        <a:bodyPr/>
        <a:lstStyle/>
        <a:p>
          <a:endParaRPr lang="en-US"/>
        </a:p>
      </dgm:t>
    </dgm:pt>
    <dgm:pt modelId="{B1CB5386-64B4-44E5-BB19-B830AA1DDFFC}">
      <dgm:prSet/>
      <dgm:spPr/>
      <dgm:t>
        <a:bodyPr/>
        <a:lstStyle/>
        <a:p>
          <a:r>
            <a:rPr lang="en-US" dirty="0"/>
            <a:t>Georgia &amp; Florida – AHJ training and TAB/IAQ recognition</a:t>
          </a:r>
        </a:p>
      </dgm:t>
    </dgm:pt>
    <dgm:pt modelId="{7BC3E22B-077F-480B-A673-57D86B06EAAD}" type="parTrans" cxnId="{1F4541B8-6ABE-45C9-9FAA-2E40A5644671}">
      <dgm:prSet/>
      <dgm:spPr/>
      <dgm:t>
        <a:bodyPr/>
        <a:lstStyle/>
        <a:p>
          <a:endParaRPr lang="en-US"/>
        </a:p>
      </dgm:t>
    </dgm:pt>
    <dgm:pt modelId="{66173D1C-5E04-4CCF-8255-1F7F26E90039}" type="sibTrans" cxnId="{1F4541B8-6ABE-45C9-9FAA-2E40A5644671}">
      <dgm:prSet/>
      <dgm:spPr/>
      <dgm:t>
        <a:bodyPr/>
        <a:lstStyle/>
        <a:p>
          <a:endParaRPr lang="en-US"/>
        </a:p>
      </dgm:t>
    </dgm:pt>
    <dgm:pt modelId="{B7AADDD7-031B-4E48-A4DB-EDBC7CEEA351}">
      <dgm:prSet/>
      <dgm:spPr/>
      <dgm:t>
        <a:bodyPr/>
        <a:lstStyle/>
        <a:p>
          <a:r>
            <a:rPr lang="en-US"/>
            <a:t>Kansas &amp; Missouri – FLS Certification-focused legislation drafted</a:t>
          </a:r>
        </a:p>
      </dgm:t>
    </dgm:pt>
    <dgm:pt modelId="{CF9E860A-8467-4C22-AFE8-73FA60C7A8D8}" type="parTrans" cxnId="{10CFDCED-AB25-4736-A2D9-A145BD0FEA8A}">
      <dgm:prSet/>
      <dgm:spPr/>
      <dgm:t>
        <a:bodyPr/>
        <a:lstStyle/>
        <a:p>
          <a:endParaRPr lang="en-US"/>
        </a:p>
      </dgm:t>
    </dgm:pt>
    <dgm:pt modelId="{A6374880-225B-4344-A38E-8AEAED8620C6}" type="sibTrans" cxnId="{10CFDCED-AB25-4736-A2D9-A145BD0FEA8A}">
      <dgm:prSet/>
      <dgm:spPr/>
      <dgm:t>
        <a:bodyPr/>
        <a:lstStyle/>
        <a:p>
          <a:endParaRPr lang="en-US"/>
        </a:p>
      </dgm:t>
    </dgm:pt>
    <dgm:pt modelId="{5F2399A6-ED7C-4F31-8475-EB9B48E47E27}">
      <dgm:prSet/>
      <dgm:spPr/>
      <dgm:t>
        <a:bodyPr/>
        <a:lstStyle/>
        <a:p>
          <a:r>
            <a:rPr lang="en-US"/>
            <a:t>Early Initiatives: Kentucky, Massachusetts, Tennessee</a:t>
          </a:r>
        </a:p>
      </dgm:t>
    </dgm:pt>
    <dgm:pt modelId="{3319FAEA-574F-42C4-905D-44C3EE016AD2}" type="parTrans" cxnId="{C7E8B3A0-05D4-4D62-9661-A9231E97675C}">
      <dgm:prSet/>
      <dgm:spPr/>
      <dgm:t>
        <a:bodyPr/>
        <a:lstStyle/>
        <a:p>
          <a:endParaRPr lang="en-US"/>
        </a:p>
      </dgm:t>
    </dgm:pt>
    <dgm:pt modelId="{AC80B12F-1B61-477F-8582-448C747E7484}" type="sibTrans" cxnId="{C7E8B3A0-05D4-4D62-9661-A9231E97675C}">
      <dgm:prSet/>
      <dgm:spPr/>
      <dgm:t>
        <a:bodyPr/>
        <a:lstStyle/>
        <a:p>
          <a:endParaRPr lang="en-US"/>
        </a:p>
      </dgm:t>
    </dgm:pt>
    <dgm:pt modelId="{004A5608-F67D-4FFA-A8B6-FF03989F81F8}">
      <dgm:prSet/>
      <dgm:spPr/>
      <dgm:t>
        <a:bodyPr/>
        <a:lstStyle/>
        <a:p>
          <a:r>
            <a:rPr lang="en-US"/>
            <a:t>Rhode Island – IAQ – Passed Senate Committee (March)</a:t>
          </a:r>
        </a:p>
      </dgm:t>
    </dgm:pt>
    <dgm:pt modelId="{406F6729-4E0E-409F-8D97-F1FAB73BD224}" type="parTrans" cxnId="{0211D35B-F90B-4A4E-A7B4-7CD6074D6150}">
      <dgm:prSet/>
      <dgm:spPr/>
      <dgm:t>
        <a:bodyPr/>
        <a:lstStyle/>
        <a:p>
          <a:endParaRPr lang="en-US"/>
        </a:p>
      </dgm:t>
    </dgm:pt>
    <dgm:pt modelId="{7CBD1A04-9D2C-4178-90EA-4F7C54485E0C}" type="sibTrans" cxnId="{0211D35B-F90B-4A4E-A7B4-7CD6074D6150}">
      <dgm:prSet/>
      <dgm:spPr/>
      <dgm:t>
        <a:bodyPr/>
        <a:lstStyle/>
        <a:p>
          <a:endParaRPr lang="en-US"/>
        </a:p>
      </dgm:t>
    </dgm:pt>
    <dgm:pt modelId="{A58C487C-2F7A-4953-AA55-DD3896F1B5D1}">
      <dgm:prSet/>
      <dgm:spPr/>
      <dgm:t>
        <a:bodyPr/>
        <a:lstStyle/>
        <a:p>
          <a:r>
            <a:rPr lang="en-US"/>
            <a:t>Michigan – IAQ – Early Stages – Sponsor in House</a:t>
          </a:r>
        </a:p>
      </dgm:t>
    </dgm:pt>
    <dgm:pt modelId="{4222EA09-D277-4F7A-9447-AD604D6A23B7}" type="parTrans" cxnId="{2D758B7F-DFE9-43AD-81ED-C7517FB965F9}">
      <dgm:prSet/>
      <dgm:spPr/>
      <dgm:t>
        <a:bodyPr/>
        <a:lstStyle/>
        <a:p>
          <a:endParaRPr lang="en-US"/>
        </a:p>
      </dgm:t>
    </dgm:pt>
    <dgm:pt modelId="{A72EC722-31AB-4048-A7BA-E9EE03BCA55D}" type="sibTrans" cxnId="{2D758B7F-DFE9-43AD-81ED-C7517FB965F9}">
      <dgm:prSet/>
      <dgm:spPr/>
      <dgm:t>
        <a:bodyPr/>
        <a:lstStyle/>
        <a:p>
          <a:endParaRPr lang="en-US"/>
        </a:p>
      </dgm:t>
    </dgm:pt>
    <dgm:pt modelId="{0D16A8E7-8DFB-4812-B546-F5B1D3687A48}" type="pres">
      <dgm:prSet presAssocID="{CC063177-ED41-4428-841D-DF754D51DA1C}" presName="Name0" presStyleCnt="0">
        <dgm:presLayoutVars>
          <dgm:dir/>
          <dgm:resizeHandles val="exact"/>
        </dgm:presLayoutVars>
      </dgm:prSet>
      <dgm:spPr/>
    </dgm:pt>
    <dgm:pt modelId="{45902FB0-74F4-44A1-A630-DE6FB4AE9887}" type="pres">
      <dgm:prSet presAssocID="{CC063177-ED41-4428-841D-DF754D51DA1C}" presName="arrow" presStyleLbl="bgShp" presStyleIdx="0" presStyleCnt="1"/>
      <dgm:spPr>
        <a:solidFill>
          <a:schemeClr val="accent4">
            <a:lumMod val="50000"/>
          </a:schemeClr>
        </a:solidFill>
      </dgm:spPr>
    </dgm:pt>
    <dgm:pt modelId="{58194263-2C85-430A-ABB7-7010B3D718B0}" type="pres">
      <dgm:prSet presAssocID="{CC063177-ED41-4428-841D-DF754D51DA1C}" presName="points" presStyleCnt="0"/>
      <dgm:spPr/>
    </dgm:pt>
    <dgm:pt modelId="{296AE94B-ECA2-4E5A-972B-9FC9372C218A}" type="pres">
      <dgm:prSet presAssocID="{B3B02B48-F45B-4926-9AEB-872355473EFB}" presName="compositeA" presStyleCnt="0"/>
      <dgm:spPr/>
    </dgm:pt>
    <dgm:pt modelId="{E0408CBB-5D13-4FAE-AEE0-0301743FA26F}" type="pres">
      <dgm:prSet presAssocID="{B3B02B48-F45B-4926-9AEB-872355473EFB}" presName="textA" presStyleLbl="revTx" presStyleIdx="0" presStyleCnt="6">
        <dgm:presLayoutVars>
          <dgm:bulletEnabled val="1"/>
        </dgm:presLayoutVars>
      </dgm:prSet>
      <dgm:spPr/>
    </dgm:pt>
    <dgm:pt modelId="{B6368B90-248B-460E-8A62-76FBEA7DC371}" type="pres">
      <dgm:prSet presAssocID="{B3B02B48-F45B-4926-9AEB-872355473EFB}" presName="circleA" presStyleLbl="node1" presStyleIdx="0" presStyleCnt="6"/>
      <dgm:spPr>
        <a:solidFill>
          <a:schemeClr val="accent2"/>
        </a:solidFill>
      </dgm:spPr>
    </dgm:pt>
    <dgm:pt modelId="{15EA57A0-E714-48D6-95E7-A71D4CE04CC1}" type="pres">
      <dgm:prSet presAssocID="{B3B02B48-F45B-4926-9AEB-872355473EFB}" presName="spaceA" presStyleCnt="0"/>
      <dgm:spPr/>
    </dgm:pt>
    <dgm:pt modelId="{BE1F2F5C-4032-4657-A259-6C10BCC3C792}" type="pres">
      <dgm:prSet presAssocID="{97317FD4-843A-4649-9FE4-1DCCF781B6BD}" presName="space" presStyleCnt="0"/>
      <dgm:spPr/>
    </dgm:pt>
    <dgm:pt modelId="{35CEBE01-FF6F-442C-AE99-2404AF4C3755}" type="pres">
      <dgm:prSet presAssocID="{5F2399A6-ED7C-4F31-8475-EB9B48E47E27}" presName="compositeB" presStyleCnt="0"/>
      <dgm:spPr/>
    </dgm:pt>
    <dgm:pt modelId="{508E3E07-D6B9-47C6-AC8F-AD6E1838D30F}" type="pres">
      <dgm:prSet presAssocID="{5F2399A6-ED7C-4F31-8475-EB9B48E47E27}" presName="textB" presStyleLbl="revTx" presStyleIdx="1" presStyleCnt="6">
        <dgm:presLayoutVars>
          <dgm:bulletEnabled val="1"/>
        </dgm:presLayoutVars>
      </dgm:prSet>
      <dgm:spPr/>
    </dgm:pt>
    <dgm:pt modelId="{773A363E-8C60-4E2A-9E6A-586F45849D56}" type="pres">
      <dgm:prSet presAssocID="{5F2399A6-ED7C-4F31-8475-EB9B48E47E27}" presName="circleB" presStyleLbl="node1" presStyleIdx="1" presStyleCnt="6"/>
      <dgm:spPr/>
    </dgm:pt>
    <dgm:pt modelId="{EE3A73AA-C608-4E5D-A2CB-6B2122956D35}" type="pres">
      <dgm:prSet presAssocID="{5F2399A6-ED7C-4F31-8475-EB9B48E47E27}" presName="spaceB" presStyleCnt="0"/>
      <dgm:spPr/>
    </dgm:pt>
    <dgm:pt modelId="{2F89046A-4FD8-4E8A-8598-A90773406F18}" type="pres">
      <dgm:prSet presAssocID="{AC80B12F-1B61-477F-8582-448C747E7484}" presName="space" presStyleCnt="0"/>
      <dgm:spPr/>
    </dgm:pt>
    <dgm:pt modelId="{824BACAC-304D-4D70-A846-D66083C01966}" type="pres">
      <dgm:prSet presAssocID="{B1CB5386-64B4-44E5-BB19-B830AA1DDFFC}" presName="compositeA" presStyleCnt="0"/>
      <dgm:spPr/>
    </dgm:pt>
    <dgm:pt modelId="{8C64ED0D-C5B9-42A1-9230-300D499E59EA}" type="pres">
      <dgm:prSet presAssocID="{B1CB5386-64B4-44E5-BB19-B830AA1DDFFC}" presName="textA" presStyleLbl="revTx" presStyleIdx="2" presStyleCnt="6">
        <dgm:presLayoutVars>
          <dgm:bulletEnabled val="1"/>
        </dgm:presLayoutVars>
      </dgm:prSet>
      <dgm:spPr/>
    </dgm:pt>
    <dgm:pt modelId="{BE79F871-C934-4DDE-A5BE-D1FF3D359B39}" type="pres">
      <dgm:prSet presAssocID="{B1CB5386-64B4-44E5-BB19-B830AA1DDFFC}" presName="circleA" presStyleLbl="node1" presStyleIdx="2" presStyleCnt="6"/>
      <dgm:spPr/>
    </dgm:pt>
    <dgm:pt modelId="{061BE2AB-E245-41FB-B65C-B6F7046CF95A}" type="pres">
      <dgm:prSet presAssocID="{B1CB5386-64B4-44E5-BB19-B830AA1DDFFC}" presName="spaceA" presStyleCnt="0"/>
      <dgm:spPr/>
    </dgm:pt>
    <dgm:pt modelId="{4849CBA5-E1CE-4662-8DDB-872007F4F835}" type="pres">
      <dgm:prSet presAssocID="{66173D1C-5E04-4CCF-8255-1F7F26E90039}" presName="space" presStyleCnt="0"/>
      <dgm:spPr/>
    </dgm:pt>
    <dgm:pt modelId="{35D56DA6-8D46-4EAB-B06E-EB835A2CEF87}" type="pres">
      <dgm:prSet presAssocID="{B7AADDD7-031B-4E48-A4DB-EDBC7CEEA351}" presName="compositeB" presStyleCnt="0"/>
      <dgm:spPr/>
    </dgm:pt>
    <dgm:pt modelId="{63A3182C-635D-4070-918E-90990A5ED51D}" type="pres">
      <dgm:prSet presAssocID="{B7AADDD7-031B-4E48-A4DB-EDBC7CEEA351}" presName="textB" presStyleLbl="revTx" presStyleIdx="3" presStyleCnt="6">
        <dgm:presLayoutVars>
          <dgm:bulletEnabled val="1"/>
        </dgm:presLayoutVars>
      </dgm:prSet>
      <dgm:spPr/>
    </dgm:pt>
    <dgm:pt modelId="{7C1C9999-34D4-421D-83EC-EB0DEA4EAD45}" type="pres">
      <dgm:prSet presAssocID="{B7AADDD7-031B-4E48-A4DB-EDBC7CEEA351}" presName="circleB" presStyleLbl="node1" presStyleIdx="3" presStyleCnt="6"/>
      <dgm:spPr/>
    </dgm:pt>
    <dgm:pt modelId="{02987E0D-79E7-4307-80D2-AF9DEDC068E8}" type="pres">
      <dgm:prSet presAssocID="{B7AADDD7-031B-4E48-A4DB-EDBC7CEEA351}" presName="spaceB" presStyleCnt="0"/>
      <dgm:spPr/>
    </dgm:pt>
    <dgm:pt modelId="{D9CB4430-9C2C-4004-B1BC-3A79E0A3F81B}" type="pres">
      <dgm:prSet presAssocID="{A6374880-225B-4344-A38E-8AEAED8620C6}" presName="space" presStyleCnt="0"/>
      <dgm:spPr/>
    </dgm:pt>
    <dgm:pt modelId="{5A80519D-5E63-44B7-80EF-20C37FDF9CE3}" type="pres">
      <dgm:prSet presAssocID="{004A5608-F67D-4FFA-A8B6-FF03989F81F8}" presName="compositeA" presStyleCnt="0"/>
      <dgm:spPr/>
    </dgm:pt>
    <dgm:pt modelId="{465F754C-69AB-4857-9F04-BF804D805C04}" type="pres">
      <dgm:prSet presAssocID="{004A5608-F67D-4FFA-A8B6-FF03989F81F8}" presName="textA" presStyleLbl="revTx" presStyleIdx="4" presStyleCnt="6">
        <dgm:presLayoutVars>
          <dgm:bulletEnabled val="1"/>
        </dgm:presLayoutVars>
      </dgm:prSet>
      <dgm:spPr/>
    </dgm:pt>
    <dgm:pt modelId="{D57D9F8B-B79C-4DDA-B030-A3E47541C187}" type="pres">
      <dgm:prSet presAssocID="{004A5608-F67D-4FFA-A8B6-FF03989F81F8}" presName="circleA" presStyleLbl="node1" presStyleIdx="4" presStyleCnt="6"/>
      <dgm:spPr/>
    </dgm:pt>
    <dgm:pt modelId="{AC883AB3-A44E-4374-B0FE-06D2EBA227AF}" type="pres">
      <dgm:prSet presAssocID="{004A5608-F67D-4FFA-A8B6-FF03989F81F8}" presName="spaceA" presStyleCnt="0"/>
      <dgm:spPr/>
    </dgm:pt>
    <dgm:pt modelId="{6B2E5F8D-54CD-42E9-8593-DE2910ADD2BD}" type="pres">
      <dgm:prSet presAssocID="{7CBD1A04-9D2C-4178-90EA-4F7C54485E0C}" presName="space" presStyleCnt="0"/>
      <dgm:spPr/>
    </dgm:pt>
    <dgm:pt modelId="{8405EBA3-54D0-455C-BCEB-12E345AE20EF}" type="pres">
      <dgm:prSet presAssocID="{A58C487C-2F7A-4953-AA55-DD3896F1B5D1}" presName="compositeB" presStyleCnt="0"/>
      <dgm:spPr/>
    </dgm:pt>
    <dgm:pt modelId="{687491AC-34E3-46BE-8553-CE202F5BEEEB}" type="pres">
      <dgm:prSet presAssocID="{A58C487C-2F7A-4953-AA55-DD3896F1B5D1}" presName="textB" presStyleLbl="revTx" presStyleIdx="5" presStyleCnt="6">
        <dgm:presLayoutVars>
          <dgm:bulletEnabled val="1"/>
        </dgm:presLayoutVars>
      </dgm:prSet>
      <dgm:spPr/>
    </dgm:pt>
    <dgm:pt modelId="{A7E87234-CE09-455C-9DBB-8791CB3FB9F7}" type="pres">
      <dgm:prSet presAssocID="{A58C487C-2F7A-4953-AA55-DD3896F1B5D1}" presName="circleB" presStyleLbl="node1" presStyleIdx="5" presStyleCnt="6"/>
      <dgm:spPr/>
    </dgm:pt>
    <dgm:pt modelId="{704DC9A4-10C6-4CC5-9885-4493F57C29A9}" type="pres">
      <dgm:prSet presAssocID="{A58C487C-2F7A-4953-AA55-DD3896F1B5D1}" presName="spaceB" presStyleCnt="0"/>
      <dgm:spPr/>
    </dgm:pt>
  </dgm:ptLst>
  <dgm:cxnLst>
    <dgm:cxn modelId="{0211D35B-F90B-4A4E-A7B4-7CD6074D6150}" srcId="{CC063177-ED41-4428-841D-DF754D51DA1C}" destId="{004A5608-F67D-4FFA-A8B6-FF03989F81F8}" srcOrd="4" destOrd="0" parTransId="{406F6729-4E0E-409F-8D97-F1FAB73BD224}" sibTransId="{7CBD1A04-9D2C-4178-90EA-4F7C54485E0C}"/>
    <dgm:cxn modelId="{6C0F1E49-8D05-479C-9744-78798A5BCC20}" type="presOf" srcId="{B7AADDD7-031B-4E48-A4DB-EDBC7CEEA351}" destId="{63A3182C-635D-4070-918E-90990A5ED51D}" srcOrd="0" destOrd="0" presId="urn:microsoft.com/office/officeart/2005/8/layout/hProcess11"/>
    <dgm:cxn modelId="{1A7A414D-2EAA-427B-9099-DEDDE0298EAF}" type="presOf" srcId="{CC063177-ED41-4428-841D-DF754D51DA1C}" destId="{0D16A8E7-8DFB-4812-B546-F5B1D3687A48}" srcOrd="0" destOrd="0" presId="urn:microsoft.com/office/officeart/2005/8/layout/hProcess11"/>
    <dgm:cxn modelId="{75A3794E-5EA1-4041-A059-5EE01A21324F}" srcId="{CC063177-ED41-4428-841D-DF754D51DA1C}" destId="{B3B02B48-F45B-4926-9AEB-872355473EFB}" srcOrd="0" destOrd="0" parTransId="{B88ECBF1-C59C-40A4-A5FB-FE129D46220A}" sibTransId="{97317FD4-843A-4649-9FE4-1DCCF781B6BD}"/>
    <dgm:cxn modelId="{E8F4BD57-406B-43D4-8EBC-85BC81C8BB7A}" type="presOf" srcId="{B1CB5386-64B4-44E5-BB19-B830AA1DDFFC}" destId="{8C64ED0D-C5B9-42A1-9230-300D499E59EA}" srcOrd="0" destOrd="0" presId="urn:microsoft.com/office/officeart/2005/8/layout/hProcess11"/>
    <dgm:cxn modelId="{2D758B7F-DFE9-43AD-81ED-C7517FB965F9}" srcId="{CC063177-ED41-4428-841D-DF754D51DA1C}" destId="{A58C487C-2F7A-4953-AA55-DD3896F1B5D1}" srcOrd="5" destOrd="0" parTransId="{4222EA09-D277-4F7A-9447-AD604D6A23B7}" sibTransId="{A72EC722-31AB-4048-A7BA-E9EE03BCA55D}"/>
    <dgm:cxn modelId="{6E5F4085-6D7E-4384-865B-E51932B3D91D}" type="presOf" srcId="{004A5608-F67D-4FFA-A8B6-FF03989F81F8}" destId="{465F754C-69AB-4857-9F04-BF804D805C04}" srcOrd="0" destOrd="0" presId="urn:microsoft.com/office/officeart/2005/8/layout/hProcess11"/>
    <dgm:cxn modelId="{CD93189C-E29E-4484-A64E-2B9B13EDCDC1}" type="presOf" srcId="{5F2399A6-ED7C-4F31-8475-EB9B48E47E27}" destId="{508E3E07-D6B9-47C6-AC8F-AD6E1838D30F}" srcOrd="0" destOrd="0" presId="urn:microsoft.com/office/officeart/2005/8/layout/hProcess11"/>
    <dgm:cxn modelId="{C7E8B3A0-05D4-4D62-9661-A9231E97675C}" srcId="{CC063177-ED41-4428-841D-DF754D51DA1C}" destId="{5F2399A6-ED7C-4F31-8475-EB9B48E47E27}" srcOrd="1" destOrd="0" parTransId="{3319FAEA-574F-42C4-905D-44C3EE016AD2}" sibTransId="{AC80B12F-1B61-477F-8582-448C747E7484}"/>
    <dgm:cxn modelId="{4FEEDAA3-3D48-4B17-9FDE-F9CB44F82E76}" type="presOf" srcId="{A58C487C-2F7A-4953-AA55-DD3896F1B5D1}" destId="{687491AC-34E3-46BE-8553-CE202F5BEEEB}" srcOrd="0" destOrd="0" presId="urn:microsoft.com/office/officeart/2005/8/layout/hProcess11"/>
    <dgm:cxn modelId="{1F4541B8-6ABE-45C9-9FAA-2E40A5644671}" srcId="{CC063177-ED41-4428-841D-DF754D51DA1C}" destId="{B1CB5386-64B4-44E5-BB19-B830AA1DDFFC}" srcOrd="2" destOrd="0" parTransId="{7BC3E22B-077F-480B-A673-57D86B06EAAD}" sibTransId="{66173D1C-5E04-4CCF-8255-1F7F26E90039}"/>
    <dgm:cxn modelId="{4F697AE3-CAE3-41C6-B362-EFBE41570687}" type="presOf" srcId="{B3B02B48-F45B-4926-9AEB-872355473EFB}" destId="{E0408CBB-5D13-4FAE-AEE0-0301743FA26F}" srcOrd="0" destOrd="0" presId="urn:microsoft.com/office/officeart/2005/8/layout/hProcess11"/>
    <dgm:cxn modelId="{10CFDCED-AB25-4736-A2D9-A145BD0FEA8A}" srcId="{CC063177-ED41-4428-841D-DF754D51DA1C}" destId="{B7AADDD7-031B-4E48-A4DB-EDBC7CEEA351}" srcOrd="3" destOrd="0" parTransId="{CF9E860A-8467-4C22-AFE8-73FA60C7A8D8}" sibTransId="{A6374880-225B-4344-A38E-8AEAED8620C6}"/>
    <dgm:cxn modelId="{974C910D-5D84-49B0-B167-0EAF28836B48}" type="presParOf" srcId="{0D16A8E7-8DFB-4812-B546-F5B1D3687A48}" destId="{45902FB0-74F4-44A1-A630-DE6FB4AE9887}" srcOrd="0" destOrd="0" presId="urn:microsoft.com/office/officeart/2005/8/layout/hProcess11"/>
    <dgm:cxn modelId="{91802314-D2A7-4B75-842F-83C48C28C100}" type="presParOf" srcId="{0D16A8E7-8DFB-4812-B546-F5B1D3687A48}" destId="{58194263-2C85-430A-ABB7-7010B3D718B0}" srcOrd="1" destOrd="0" presId="urn:microsoft.com/office/officeart/2005/8/layout/hProcess11"/>
    <dgm:cxn modelId="{464C704B-0FD2-4BC0-9EA9-06270D54A139}" type="presParOf" srcId="{58194263-2C85-430A-ABB7-7010B3D718B0}" destId="{296AE94B-ECA2-4E5A-972B-9FC9372C218A}" srcOrd="0" destOrd="0" presId="urn:microsoft.com/office/officeart/2005/8/layout/hProcess11"/>
    <dgm:cxn modelId="{57744F6C-33B2-47E9-8E5F-F0B69FDC7F7D}" type="presParOf" srcId="{296AE94B-ECA2-4E5A-972B-9FC9372C218A}" destId="{E0408CBB-5D13-4FAE-AEE0-0301743FA26F}" srcOrd="0" destOrd="0" presId="urn:microsoft.com/office/officeart/2005/8/layout/hProcess11"/>
    <dgm:cxn modelId="{0529E4C6-F208-46B5-8887-71CB99EF098C}" type="presParOf" srcId="{296AE94B-ECA2-4E5A-972B-9FC9372C218A}" destId="{B6368B90-248B-460E-8A62-76FBEA7DC371}" srcOrd="1" destOrd="0" presId="urn:microsoft.com/office/officeart/2005/8/layout/hProcess11"/>
    <dgm:cxn modelId="{61339E9B-3F8F-408F-A748-2BF827BEB636}" type="presParOf" srcId="{296AE94B-ECA2-4E5A-972B-9FC9372C218A}" destId="{15EA57A0-E714-48D6-95E7-A71D4CE04CC1}" srcOrd="2" destOrd="0" presId="urn:microsoft.com/office/officeart/2005/8/layout/hProcess11"/>
    <dgm:cxn modelId="{30F52C00-DFD1-4296-9A73-D5C6A2F72B46}" type="presParOf" srcId="{58194263-2C85-430A-ABB7-7010B3D718B0}" destId="{BE1F2F5C-4032-4657-A259-6C10BCC3C792}" srcOrd="1" destOrd="0" presId="urn:microsoft.com/office/officeart/2005/8/layout/hProcess11"/>
    <dgm:cxn modelId="{446EB239-B8EE-48F7-9084-CBAFC5081BB0}" type="presParOf" srcId="{58194263-2C85-430A-ABB7-7010B3D718B0}" destId="{35CEBE01-FF6F-442C-AE99-2404AF4C3755}" srcOrd="2" destOrd="0" presId="urn:microsoft.com/office/officeart/2005/8/layout/hProcess11"/>
    <dgm:cxn modelId="{826836A1-A570-470A-B7E6-7488647B75D4}" type="presParOf" srcId="{35CEBE01-FF6F-442C-AE99-2404AF4C3755}" destId="{508E3E07-D6B9-47C6-AC8F-AD6E1838D30F}" srcOrd="0" destOrd="0" presId="urn:microsoft.com/office/officeart/2005/8/layout/hProcess11"/>
    <dgm:cxn modelId="{3121D5FD-FBEC-4B9A-AB15-930B5681CF16}" type="presParOf" srcId="{35CEBE01-FF6F-442C-AE99-2404AF4C3755}" destId="{773A363E-8C60-4E2A-9E6A-586F45849D56}" srcOrd="1" destOrd="0" presId="urn:microsoft.com/office/officeart/2005/8/layout/hProcess11"/>
    <dgm:cxn modelId="{35220CD8-896B-4A3F-B4AE-892DC9143D17}" type="presParOf" srcId="{35CEBE01-FF6F-442C-AE99-2404AF4C3755}" destId="{EE3A73AA-C608-4E5D-A2CB-6B2122956D35}" srcOrd="2" destOrd="0" presId="urn:microsoft.com/office/officeart/2005/8/layout/hProcess11"/>
    <dgm:cxn modelId="{FF32EBD0-6CD2-4722-BB57-B2C12102DB72}" type="presParOf" srcId="{58194263-2C85-430A-ABB7-7010B3D718B0}" destId="{2F89046A-4FD8-4E8A-8598-A90773406F18}" srcOrd="3" destOrd="0" presId="urn:microsoft.com/office/officeart/2005/8/layout/hProcess11"/>
    <dgm:cxn modelId="{D24DFEE7-66D9-4795-89D8-897C2D48EA0F}" type="presParOf" srcId="{58194263-2C85-430A-ABB7-7010B3D718B0}" destId="{824BACAC-304D-4D70-A846-D66083C01966}" srcOrd="4" destOrd="0" presId="urn:microsoft.com/office/officeart/2005/8/layout/hProcess11"/>
    <dgm:cxn modelId="{AE31F27E-A29A-45ED-8CEF-87B4F134071E}" type="presParOf" srcId="{824BACAC-304D-4D70-A846-D66083C01966}" destId="{8C64ED0D-C5B9-42A1-9230-300D499E59EA}" srcOrd="0" destOrd="0" presId="urn:microsoft.com/office/officeart/2005/8/layout/hProcess11"/>
    <dgm:cxn modelId="{B7B39808-9FBC-4F0F-8249-8F0FEDE9567D}" type="presParOf" srcId="{824BACAC-304D-4D70-A846-D66083C01966}" destId="{BE79F871-C934-4DDE-A5BE-D1FF3D359B39}" srcOrd="1" destOrd="0" presId="urn:microsoft.com/office/officeart/2005/8/layout/hProcess11"/>
    <dgm:cxn modelId="{72FCD260-7708-477E-9B6F-1E92B88D8033}" type="presParOf" srcId="{824BACAC-304D-4D70-A846-D66083C01966}" destId="{061BE2AB-E245-41FB-B65C-B6F7046CF95A}" srcOrd="2" destOrd="0" presId="urn:microsoft.com/office/officeart/2005/8/layout/hProcess11"/>
    <dgm:cxn modelId="{4140ED88-6859-486C-B0EB-DA919142A688}" type="presParOf" srcId="{58194263-2C85-430A-ABB7-7010B3D718B0}" destId="{4849CBA5-E1CE-4662-8DDB-872007F4F835}" srcOrd="5" destOrd="0" presId="urn:microsoft.com/office/officeart/2005/8/layout/hProcess11"/>
    <dgm:cxn modelId="{A22D5B7A-7809-4D8E-B902-B28C5C7BD799}" type="presParOf" srcId="{58194263-2C85-430A-ABB7-7010B3D718B0}" destId="{35D56DA6-8D46-4EAB-B06E-EB835A2CEF87}" srcOrd="6" destOrd="0" presId="urn:microsoft.com/office/officeart/2005/8/layout/hProcess11"/>
    <dgm:cxn modelId="{B9304894-0953-4C82-93D1-0C26A2CD19AB}" type="presParOf" srcId="{35D56DA6-8D46-4EAB-B06E-EB835A2CEF87}" destId="{63A3182C-635D-4070-918E-90990A5ED51D}" srcOrd="0" destOrd="0" presId="urn:microsoft.com/office/officeart/2005/8/layout/hProcess11"/>
    <dgm:cxn modelId="{F51641CA-3FE0-4E9A-95C3-6EBEA875B360}" type="presParOf" srcId="{35D56DA6-8D46-4EAB-B06E-EB835A2CEF87}" destId="{7C1C9999-34D4-421D-83EC-EB0DEA4EAD45}" srcOrd="1" destOrd="0" presId="urn:microsoft.com/office/officeart/2005/8/layout/hProcess11"/>
    <dgm:cxn modelId="{88DC7CC0-8691-4884-991C-8DC2CDEE5548}" type="presParOf" srcId="{35D56DA6-8D46-4EAB-B06E-EB835A2CEF87}" destId="{02987E0D-79E7-4307-80D2-AF9DEDC068E8}" srcOrd="2" destOrd="0" presId="urn:microsoft.com/office/officeart/2005/8/layout/hProcess11"/>
    <dgm:cxn modelId="{F99A27DC-AB29-463F-927C-66BFC3F0B2B4}" type="presParOf" srcId="{58194263-2C85-430A-ABB7-7010B3D718B0}" destId="{D9CB4430-9C2C-4004-B1BC-3A79E0A3F81B}" srcOrd="7" destOrd="0" presId="urn:microsoft.com/office/officeart/2005/8/layout/hProcess11"/>
    <dgm:cxn modelId="{D1ECE447-7900-43DC-84CA-17D46495D131}" type="presParOf" srcId="{58194263-2C85-430A-ABB7-7010B3D718B0}" destId="{5A80519D-5E63-44B7-80EF-20C37FDF9CE3}" srcOrd="8" destOrd="0" presId="urn:microsoft.com/office/officeart/2005/8/layout/hProcess11"/>
    <dgm:cxn modelId="{B2026223-57BA-4EB7-BD06-1872759F5B35}" type="presParOf" srcId="{5A80519D-5E63-44B7-80EF-20C37FDF9CE3}" destId="{465F754C-69AB-4857-9F04-BF804D805C04}" srcOrd="0" destOrd="0" presId="urn:microsoft.com/office/officeart/2005/8/layout/hProcess11"/>
    <dgm:cxn modelId="{8712BF64-0716-4F17-BE08-21DEC458A8AB}" type="presParOf" srcId="{5A80519D-5E63-44B7-80EF-20C37FDF9CE3}" destId="{D57D9F8B-B79C-4DDA-B030-A3E47541C187}" srcOrd="1" destOrd="0" presId="urn:microsoft.com/office/officeart/2005/8/layout/hProcess11"/>
    <dgm:cxn modelId="{7F4DF52C-B9AF-4583-BD23-945AFC049C25}" type="presParOf" srcId="{5A80519D-5E63-44B7-80EF-20C37FDF9CE3}" destId="{AC883AB3-A44E-4374-B0FE-06D2EBA227AF}" srcOrd="2" destOrd="0" presId="urn:microsoft.com/office/officeart/2005/8/layout/hProcess11"/>
    <dgm:cxn modelId="{872C7556-BA37-4974-B64A-CBA9054BA0DF}" type="presParOf" srcId="{58194263-2C85-430A-ABB7-7010B3D718B0}" destId="{6B2E5F8D-54CD-42E9-8593-DE2910ADD2BD}" srcOrd="9" destOrd="0" presId="urn:microsoft.com/office/officeart/2005/8/layout/hProcess11"/>
    <dgm:cxn modelId="{2354A608-F9C6-4B69-B3E5-1D3439D0DDB7}" type="presParOf" srcId="{58194263-2C85-430A-ABB7-7010B3D718B0}" destId="{8405EBA3-54D0-455C-BCEB-12E345AE20EF}" srcOrd="10" destOrd="0" presId="urn:microsoft.com/office/officeart/2005/8/layout/hProcess11"/>
    <dgm:cxn modelId="{B4E9E49A-FBA6-40B2-A06B-87ACF3EE9A95}" type="presParOf" srcId="{8405EBA3-54D0-455C-BCEB-12E345AE20EF}" destId="{687491AC-34E3-46BE-8553-CE202F5BEEEB}" srcOrd="0" destOrd="0" presId="urn:microsoft.com/office/officeart/2005/8/layout/hProcess11"/>
    <dgm:cxn modelId="{19A03C18-7DAD-4831-94B3-E37CE5B7813F}" type="presParOf" srcId="{8405EBA3-54D0-455C-BCEB-12E345AE20EF}" destId="{A7E87234-CE09-455C-9DBB-8791CB3FB9F7}" srcOrd="1" destOrd="0" presId="urn:microsoft.com/office/officeart/2005/8/layout/hProcess11"/>
    <dgm:cxn modelId="{8DA21B6A-4B19-4730-98CB-7B66715AB857}" type="presParOf" srcId="{8405EBA3-54D0-455C-BCEB-12E345AE20EF}" destId="{704DC9A4-10C6-4CC5-9885-4493F57C29A9}"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0CD5F6-A427-41B3-8756-DEEB3B3E1E59}" type="doc">
      <dgm:prSet loTypeId="urn:microsoft.com/office/officeart/2024/3/layout/SimpleTimelineVariant2" loCatId="Timeline" qsTypeId="urn:microsoft.com/office/officeart/2005/8/quickstyle/simple1" qsCatId="simple" csTypeId="urn:microsoft.com/office/officeart/2005/8/colors/SimpleTimelineColorVariant2" csCatId="other" phldr="1"/>
      <dgm:spPr/>
      <dgm:t>
        <a:bodyPr/>
        <a:lstStyle/>
        <a:p>
          <a:endParaRPr lang="en-US"/>
        </a:p>
      </dgm:t>
    </dgm:pt>
    <dgm:pt modelId="{F0D7985A-4A73-414F-BA48-75EC29F68D25}">
      <dgm:prSet/>
      <dgm:spPr>
        <a:solidFill>
          <a:schemeClr val="accent4">
            <a:lumMod val="50000"/>
          </a:schemeClr>
        </a:solidFill>
      </dgm:spPr>
      <dgm:t>
        <a:bodyPr/>
        <a:lstStyle/>
        <a:p>
          <a:pPr>
            <a:defRPr b="1"/>
          </a:pPr>
          <a:r>
            <a:rPr lang="en-US"/>
            <a:t>2026 Rollout</a:t>
          </a:r>
        </a:p>
      </dgm:t>
    </dgm:pt>
    <dgm:pt modelId="{3C852C1F-591C-4DE8-B96A-1A9FBAC3DC72}" type="parTrans" cxnId="{ECF26862-D6E9-480D-BABE-20D932C2D61C}">
      <dgm:prSet/>
      <dgm:spPr/>
      <dgm:t>
        <a:bodyPr/>
        <a:lstStyle/>
        <a:p>
          <a:endParaRPr lang="en-US"/>
        </a:p>
      </dgm:t>
    </dgm:pt>
    <dgm:pt modelId="{E77C0F06-231E-4EBE-9705-7975CDF267E7}" type="sibTrans" cxnId="{ECF26862-D6E9-480D-BABE-20D932C2D61C}">
      <dgm:prSet/>
      <dgm:spPr/>
      <dgm:t>
        <a:bodyPr/>
        <a:lstStyle/>
        <a:p>
          <a:endParaRPr lang="en-US"/>
        </a:p>
      </dgm:t>
    </dgm:pt>
    <dgm:pt modelId="{00C90537-9ACE-4F20-AD22-E6BE16939DA0}">
      <dgm:prSet custT="1"/>
      <dgm:spPr/>
      <dgm:t>
        <a:bodyPr/>
        <a:lstStyle/>
        <a:p>
          <a:r>
            <a:rPr lang="en-US" sz="1800"/>
            <a:t>Regional event model with training, lab, and exam in a 4-day format.</a:t>
          </a:r>
        </a:p>
      </dgm:t>
    </dgm:pt>
    <dgm:pt modelId="{31EAED9E-194C-4071-B501-D79CE212D189}" type="parTrans" cxnId="{9AF76A97-B034-4827-9BCA-AE9349FFA283}">
      <dgm:prSet/>
      <dgm:spPr/>
      <dgm:t>
        <a:bodyPr/>
        <a:lstStyle/>
        <a:p>
          <a:endParaRPr lang="en-US"/>
        </a:p>
      </dgm:t>
    </dgm:pt>
    <dgm:pt modelId="{B6DFB15D-B92C-4103-A8B8-F5DCEB5B220F}" type="sibTrans" cxnId="{9AF76A97-B034-4827-9BCA-AE9349FFA283}">
      <dgm:prSet/>
      <dgm:spPr/>
      <dgm:t>
        <a:bodyPr/>
        <a:lstStyle/>
        <a:p>
          <a:endParaRPr lang="en-US"/>
        </a:p>
      </dgm:t>
    </dgm:pt>
    <dgm:pt modelId="{80A51EAD-575D-4BA0-9B06-CF180001B13D}">
      <dgm:prSet/>
      <dgm:spPr>
        <a:solidFill>
          <a:schemeClr val="accent4">
            <a:lumMod val="50000"/>
          </a:schemeClr>
        </a:solidFill>
      </dgm:spPr>
      <dgm:t>
        <a:bodyPr/>
        <a:lstStyle/>
        <a:p>
          <a:pPr>
            <a:defRPr b="1"/>
          </a:pPr>
          <a:r>
            <a:rPr lang="en-US"/>
            <a:t>West Region Training</a:t>
          </a:r>
        </a:p>
      </dgm:t>
    </dgm:pt>
    <dgm:pt modelId="{1AA65024-524D-41BC-B080-1992FE6C59E4}" type="parTrans" cxnId="{F2E3FB6B-02AE-432D-B9D8-8EA60784ED9D}">
      <dgm:prSet/>
      <dgm:spPr/>
      <dgm:t>
        <a:bodyPr/>
        <a:lstStyle/>
        <a:p>
          <a:endParaRPr lang="en-US"/>
        </a:p>
      </dgm:t>
    </dgm:pt>
    <dgm:pt modelId="{6A3FDD7E-21E5-430C-B5A3-734F60AD54CE}" type="sibTrans" cxnId="{F2E3FB6B-02AE-432D-B9D8-8EA60784ED9D}">
      <dgm:prSet/>
      <dgm:spPr/>
      <dgm:t>
        <a:bodyPr/>
        <a:lstStyle/>
        <a:p>
          <a:endParaRPr lang="en-US"/>
        </a:p>
      </dgm:t>
    </dgm:pt>
    <dgm:pt modelId="{C9CDBBF0-95A4-4405-9908-D09770B76F01}">
      <dgm:prSet custT="1"/>
      <dgm:spPr/>
      <dgm:t>
        <a:bodyPr/>
        <a:lstStyle/>
        <a:p>
          <a:r>
            <a:rPr lang="en-US" sz="1800"/>
            <a:t>July 13th – 16th, 2026</a:t>
          </a:r>
        </a:p>
      </dgm:t>
    </dgm:pt>
    <dgm:pt modelId="{D567AFE2-47B8-4DB3-B80F-5747D5A0B21A}" type="parTrans" cxnId="{BA029FAE-9A8A-446B-9EA5-DA4DDF68CDE6}">
      <dgm:prSet/>
      <dgm:spPr/>
      <dgm:t>
        <a:bodyPr/>
        <a:lstStyle/>
        <a:p>
          <a:endParaRPr lang="en-US"/>
        </a:p>
      </dgm:t>
    </dgm:pt>
    <dgm:pt modelId="{B74EA89E-952A-4DD8-9053-376CA0341EB3}" type="sibTrans" cxnId="{BA029FAE-9A8A-446B-9EA5-DA4DDF68CDE6}">
      <dgm:prSet/>
      <dgm:spPr/>
      <dgm:t>
        <a:bodyPr/>
        <a:lstStyle/>
        <a:p>
          <a:endParaRPr lang="en-US"/>
        </a:p>
      </dgm:t>
    </dgm:pt>
    <dgm:pt modelId="{1A7B886B-6A9F-475C-9CA3-78D293595AC1}">
      <dgm:prSet/>
      <dgm:spPr>
        <a:solidFill>
          <a:schemeClr val="accent4">
            <a:lumMod val="50000"/>
          </a:schemeClr>
        </a:solidFill>
      </dgm:spPr>
      <dgm:t>
        <a:bodyPr/>
        <a:lstStyle/>
        <a:p>
          <a:pPr>
            <a:defRPr b="1"/>
          </a:pPr>
          <a:r>
            <a:rPr lang="en-US"/>
            <a:t>East Region Training</a:t>
          </a:r>
        </a:p>
      </dgm:t>
    </dgm:pt>
    <dgm:pt modelId="{DA446798-A619-4888-A97E-94B356BFD909}" type="parTrans" cxnId="{6B9F1196-4F9B-4A69-B805-4F213AE79B9C}">
      <dgm:prSet/>
      <dgm:spPr/>
      <dgm:t>
        <a:bodyPr/>
        <a:lstStyle/>
        <a:p>
          <a:endParaRPr lang="en-US"/>
        </a:p>
      </dgm:t>
    </dgm:pt>
    <dgm:pt modelId="{ECBAE914-166A-4028-84CA-4CFBC9C67EDB}" type="sibTrans" cxnId="{6B9F1196-4F9B-4A69-B805-4F213AE79B9C}">
      <dgm:prSet/>
      <dgm:spPr/>
      <dgm:t>
        <a:bodyPr/>
        <a:lstStyle/>
        <a:p>
          <a:endParaRPr lang="en-US"/>
        </a:p>
      </dgm:t>
    </dgm:pt>
    <dgm:pt modelId="{ECEF8364-6DB4-4DD5-A47A-8F4D44D1FC0B}">
      <dgm:prSet custT="1"/>
      <dgm:spPr/>
      <dgm:t>
        <a:bodyPr/>
        <a:lstStyle/>
        <a:p>
          <a:r>
            <a:rPr lang="en-US" sz="1800"/>
            <a:t>August 3rd – 6th, 2026</a:t>
          </a:r>
        </a:p>
      </dgm:t>
    </dgm:pt>
    <dgm:pt modelId="{121A0789-2480-4462-8A75-5058734EC92D}" type="parTrans" cxnId="{7741ECCF-D5B4-4117-995D-07EAF375CBEB}">
      <dgm:prSet/>
      <dgm:spPr/>
      <dgm:t>
        <a:bodyPr/>
        <a:lstStyle/>
        <a:p>
          <a:endParaRPr lang="en-US"/>
        </a:p>
      </dgm:t>
    </dgm:pt>
    <dgm:pt modelId="{6069AC37-70B3-4D9B-A4E7-CB5817F15295}" type="sibTrans" cxnId="{7741ECCF-D5B4-4117-995D-07EAF375CBEB}">
      <dgm:prSet/>
      <dgm:spPr/>
      <dgm:t>
        <a:bodyPr/>
        <a:lstStyle/>
        <a:p>
          <a:endParaRPr lang="en-US"/>
        </a:p>
      </dgm:t>
    </dgm:pt>
    <dgm:pt modelId="{DDA8181D-F6A3-45F2-9642-FB32AAB51A24}">
      <dgm:prSet/>
      <dgm:spPr>
        <a:solidFill>
          <a:schemeClr val="accent4">
            <a:lumMod val="50000"/>
          </a:schemeClr>
        </a:solidFill>
      </dgm:spPr>
      <dgm:t>
        <a:bodyPr/>
        <a:lstStyle/>
        <a:p>
          <a:pPr>
            <a:defRPr b="1"/>
          </a:pPr>
          <a:r>
            <a:rPr lang="en-US"/>
            <a:t>Central Region Training</a:t>
          </a:r>
        </a:p>
      </dgm:t>
    </dgm:pt>
    <dgm:pt modelId="{033ABEE9-67AD-4750-8E51-1055C65300AF}" type="parTrans" cxnId="{6EA94B07-AFB1-4F03-8A2F-937B03DAE38D}">
      <dgm:prSet/>
      <dgm:spPr/>
      <dgm:t>
        <a:bodyPr/>
        <a:lstStyle/>
        <a:p>
          <a:endParaRPr lang="en-US"/>
        </a:p>
      </dgm:t>
    </dgm:pt>
    <dgm:pt modelId="{BE862978-9151-4F2B-8D52-06E1EFAB1B89}" type="sibTrans" cxnId="{6EA94B07-AFB1-4F03-8A2F-937B03DAE38D}">
      <dgm:prSet/>
      <dgm:spPr/>
      <dgm:t>
        <a:bodyPr/>
        <a:lstStyle/>
        <a:p>
          <a:endParaRPr lang="en-US"/>
        </a:p>
      </dgm:t>
    </dgm:pt>
    <dgm:pt modelId="{A97D1017-674D-4DFB-8310-2A986326EF75}">
      <dgm:prSet custT="1"/>
      <dgm:spPr/>
      <dgm:t>
        <a:bodyPr/>
        <a:lstStyle/>
        <a:p>
          <a:r>
            <a:rPr lang="en-US" sz="1800"/>
            <a:t>October 12th – 15th, 2026</a:t>
          </a:r>
        </a:p>
      </dgm:t>
    </dgm:pt>
    <dgm:pt modelId="{A0DEFBAC-2E76-4114-87BF-1449095B8689}" type="parTrans" cxnId="{FC39907E-1D2C-4D9B-B769-CC01D67A0F54}">
      <dgm:prSet/>
      <dgm:spPr/>
      <dgm:t>
        <a:bodyPr/>
        <a:lstStyle/>
        <a:p>
          <a:endParaRPr lang="en-US"/>
        </a:p>
      </dgm:t>
    </dgm:pt>
    <dgm:pt modelId="{050061CA-3C7D-4092-B01D-C2E8F86EF902}" type="sibTrans" cxnId="{FC39907E-1D2C-4D9B-B769-CC01D67A0F54}">
      <dgm:prSet/>
      <dgm:spPr/>
      <dgm:t>
        <a:bodyPr/>
        <a:lstStyle/>
        <a:p>
          <a:endParaRPr lang="en-US"/>
        </a:p>
      </dgm:t>
    </dgm:pt>
    <dgm:pt modelId="{62B77EE6-18F5-431A-ACA6-46D6F8EA477C}" type="pres">
      <dgm:prSet presAssocID="{B20CD5F6-A427-41B3-8756-DEEB3B3E1E59}" presName="root" presStyleCnt="0">
        <dgm:presLayoutVars>
          <dgm:chMax/>
          <dgm:chPref/>
          <dgm:animLvl val="lvl"/>
        </dgm:presLayoutVars>
      </dgm:prSet>
      <dgm:spPr/>
    </dgm:pt>
    <dgm:pt modelId="{55CFE425-3921-4FB7-A5BB-9294BF0D0E70}" type="pres">
      <dgm:prSet presAssocID="{B20CD5F6-A427-41B3-8756-DEEB3B3E1E59}" presName="divider" presStyleLbl="fgAcc1" presStyleIdx="0" presStyleCnt="5"/>
      <dgm:spPr>
        <a:solidFill>
          <a:schemeClr val="lt1">
            <a:alpha val="90000"/>
            <a:hueOff val="0"/>
            <a:satOff val="0"/>
            <a:lumOff val="0"/>
            <a:alphaOff val="0"/>
          </a:schemeClr>
        </a:solidFill>
        <a:ln w="12050" cap="flat" cmpd="sng" algn="ctr">
          <a:solidFill>
            <a:schemeClr val="accent1">
              <a:hueOff val="0"/>
              <a:satOff val="0"/>
              <a:lumOff val="0"/>
              <a:alphaOff val="0"/>
            </a:schemeClr>
          </a:solidFill>
          <a:prstDash val="solid"/>
          <a:miter lim="800000"/>
          <a:tailEnd type="arrow" w="med" len="med"/>
        </a:ln>
        <a:effectLst/>
      </dgm:spPr>
    </dgm:pt>
    <dgm:pt modelId="{EC79EDEB-194A-4007-9AEE-0B3560642193}" type="pres">
      <dgm:prSet presAssocID="{B20CD5F6-A427-41B3-8756-DEEB3B3E1E59}" presName="nodes" presStyleCnt="0">
        <dgm:presLayoutVars>
          <dgm:chMax/>
          <dgm:chPref/>
          <dgm:animLvl val="lvl"/>
        </dgm:presLayoutVars>
      </dgm:prSet>
      <dgm:spPr/>
    </dgm:pt>
    <dgm:pt modelId="{0521AA7A-6872-4015-A03E-A51627BC48C2}" type="pres">
      <dgm:prSet presAssocID="{F0D7985A-4A73-414F-BA48-75EC29F68D25}" presName="composite" presStyleCnt="0"/>
      <dgm:spPr/>
    </dgm:pt>
    <dgm:pt modelId="{5BF87A96-34E8-471E-B36E-DC22A3B85132}" type="pres">
      <dgm:prSet presAssocID="{F0D7985A-4A73-414F-BA48-75EC29F68D25}" presName="ConnectorPoint" presStyleLbl="lnNode1" presStyleIdx="0" presStyleCnt="4"/>
      <dgm:spPr>
        <a:solidFill>
          <a:schemeClr val="dk1">
            <a:hueOff val="0"/>
            <a:satOff val="0"/>
            <a:lumOff val="0"/>
            <a:alphaOff val="0"/>
          </a:schemeClr>
        </a:solidFill>
        <a:ln w="12700" cap="flat" cmpd="sng" algn="ctr">
          <a:solidFill>
            <a:schemeClr val="lt1">
              <a:hueOff val="0"/>
              <a:satOff val="0"/>
              <a:lumOff val="0"/>
              <a:alphaOff val="0"/>
            </a:schemeClr>
          </a:solidFill>
          <a:prstDash val="solid"/>
          <a:miter lim="800000"/>
        </a:ln>
        <a:effectLst/>
      </dgm:spPr>
    </dgm:pt>
    <dgm:pt modelId="{34F7D673-40C7-4076-9683-757D85AA2FDA}" type="pres">
      <dgm:prSet presAssocID="{F0D7985A-4A73-414F-BA48-75EC29F68D25}" presName="DropPinPlaceHolder" presStyleCnt="0"/>
      <dgm:spPr/>
    </dgm:pt>
    <dgm:pt modelId="{3A566F22-F9FE-4A40-B034-D711528BC22E}" type="pres">
      <dgm:prSet presAssocID="{F0D7985A-4A73-414F-BA48-75EC29F68D25}" presName="DropPin" presStyleLbl="alignNode1" presStyleIdx="0" presStyleCnt="8"/>
      <dgm:spPr/>
    </dgm:pt>
    <dgm:pt modelId="{C663B5FA-92C2-4992-B4EF-89D4DD547528}" type="pres">
      <dgm:prSet presAssocID="{F0D7985A-4A73-414F-BA48-75EC29F68D25}" presName="Ellipse" presStyleLbl="fgAcc1" presStyleIdx="1" presStyleCnt="5"/>
      <dgm:spPr>
        <a:solidFill>
          <a:schemeClr val="lt1">
            <a:alpha val="90000"/>
            <a:hueOff val="0"/>
            <a:satOff val="0"/>
            <a:lumOff val="0"/>
            <a:alphaOff val="0"/>
          </a:schemeClr>
        </a:solidFill>
        <a:ln w="12700" cap="flat" cmpd="sng" algn="ctr">
          <a:noFill/>
          <a:prstDash val="solid"/>
          <a:miter lim="800000"/>
        </a:ln>
        <a:effectLst/>
      </dgm:spPr>
    </dgm:pt>
    <dgm:pt modelId="{FBCD0F9E-3728-4B93-A597-0865F001A026}" type="pres">
      <dgm:prSet presAssocID="{F0D7985A-4A73-414F-BA48-75EC29F68D25}" presName="L2TextContainer" presStyleLbl="revTx" presStyleIdx="0" presStyleCnt="4">
        <dgm:presLayoutVars>
          <dgm:bulletEnabled val="1"/>
        </dgm:presLayoutVars>
      </dgm:prSet>
      <dgm:spPr/>
    </dgm:pt>
    <dgm:pt modelId="{7B34B1E1-93BF-45C4-9B37-02951C7E9025}" type="pres">
      <dgm:prSet presAssocID="{F0D7985A-4A73-414F-BA48-75EC29F68D25}" presName="L1TextContainer" presStyleLbl="alignNode1" presStyleIdx="1" presStyleCnt="8">
        <dgm:presLayoutVars>
          <dgm:chMax val="1"/>
          <dgm:chPref val="1"/>
          <dgm:bulletEnabled val="1"/>
        </dgm:presLayoutVars>
      </dgm:prSet>
      <dgm:spPr/>
    </dgm:pt>
    <dgm:pt modelId="{204C71D5-DE17-4C1F-A086-2265456B3035}" type="pres">
      <dgm:prSet presAssocID="{F0D7985A-4A73-414F-BA48-75EC29F68D25}" presName="ConnectLine" presStyleLbl="sibTrans1D1" presStyleIdx="0" presStyleCnt="4"/>
      <dgm:spPr/>
    </dgm:pt>
    <dgm:pt modelId="{DEEAAF25-D675-4459-B74B-859991A3A480}" type="pres">
      <dgm:prSet presAssocID="{F0D7985A-4A73-414F-BA48-75EC29F68D25}" presName="EmptyPlaceHolder" presStyleCnt="0"/>
      <dgm:spPr/>
    </dgm:pt>
    <dgm:pt modelId="{43EE0514-6E67-4029-9D3D-22A5E4048FF0}" type="pres">
      <dgm:prSet presAssocID="{E77C0F06-231E-4EBE-9705-7975CDF267E7}" presName="spaceBetweenRectangles" presStyleCnt="0"/>
      <dgm:spPr/>
    </dgm:pt>
    <dgm:pt modelId="{EF0AEF35-3F3C-4613-91A4-AC92B6192BCA}" type="pres">
      <dgm:prSet presAssocID="{80A51EAD-575D-4BA0-9B06-CF180001B13D}" presName="composite" presStyleCnt="0"/>
      <dgm:spPr/>
    </dgm:pt>
    <dgm:pt modelId="{E3DE1B1C-139F-406C-B42B-FDBD1A53CA26}" type="pres">
      <dgm:prSet presAssocID="{80A51EAD-575D-4BA0-9B06-CF180001B13D}" presName="ConnectorPoint" presStyleLbl="lnNode1" presStyleIdx="1" presStyleCnt="4"/>
      <dgm:spPr>
        <a:solidFill>
          <a:schemeClr val="dk1">
            <a:hueOff val="0"/>
            <a:satOff val="0"/>
            <a:lumOff val="0"/>
            <a:alphaOff val="0"/>
          </a:schemeClr>
        </a:solidFill>
        <a:ln w="12700" cap="flat" cmpd="sng" algn="ctr">
          <a:solidFill>
            <a:schemeClr val="lt1">
              <a:hueOff val="0"/>
              <a:satOff val="0"/>
              <a:lumOff val="0"/>
              <a:alphaOff val="0"/>
            </a:schemeClr>
          </a:solidFill>
          <a:prstDash val="solid"/>
          <a:miter lim="800000"/>
        </a:ln>
        <a:effectLst/>
      </dgm:spPr>
    </dgm:pt>
    <dgm:pt modelId="{D36B078B-D9FD-4D6D-AE70-1ACDA5F18951}" type="pres">
      <dgm:prSet presAssocID="{80A51EAD-575D-4BA0-9B06-CF180001B13D}" presName="DropPinPlaceHolder" presStyleCnt="0"/>
      <dgm:spPr/>
    </dgm:pt>
    <dgm:pt modelId="{6D4A6B29-E422-4843-9D80-7733B52D08F9}" type="pres">
      <dgm:prSet presAssocID="{80A51EAD-575D-4BA0-9B06-CF180001B13D}" presName="DropPin" presStyleLbl="alignNode1" presStyleIdx="2" presStyleCnt="8"/>
      <dgm:spPr/>
    </dgm:pt>
    <dgm:pt modelId="{554D3846-8A3F-453A-BC7D-3BC3C4ED898C}" type="pres">
      <dgm:prSet presAssocID="{80A51EAD-575D-4BA0-9B06-CF180001B13D}" presName="Ellipse" presStyleLbl="fgAcc1" presStyleIdx="2" presStyleCnt="5"/>
      <dgm:spPr>
        <a:solidFill>
          <a:schemeClr val="lt1">
            <a:alpha val="90000"/>
            <a:hueOff val="0"/>
            <a:satOff val="0"/>
            <a:lumOff val="0"/>
            <a:alphaOff val="0"/>
          </a:schemeClr>
        </a:solidFill>
        <a:ln w="12700" cap="flat" cmpd="sng" algn="ctr">
          <a:noFill/>
          <a:prstDash val="solid"/>
          <a:miter lim="800000"/>
        </a:ln>
        <a:effectLst/>
      </dgm:spPr>
    </dgm:pt>
    <dgm:pt modelId="{3B7B8619-A7E2-4CDC-BF10-A28F61AE5412}" type="pres">
      <dgm:prSet presAssocID="{80A51EAD-575D-4BA0-9B06-CF180001B13D}" presName="L2TextContainer" presStyleLbl="revTx" presStyleIdx="1" presStyleCnt="4">
        <dgm:presLayoutVars>
          <dgm:bulletEnabled val="1"/>
        </dgm:presLayoutVars>
      </dgm:prSet>
      <dgm:spPr/>
    </dgm:pt>
    <dgm:pt modelId="{91EB8ED8-B3ED-43E7-BE64-661A4C902481}" type="pres">
      <dgm:prSet presAssocID="{80A51EAD-575D-4BA0-9B06-CF180001B13D}" presName="L1TextContainer" presStyleLbl="alignNode1" presStyleIdx="3" presStyleCnt="8">
        <dgm:presLayoutVars>
          <dgm:chMax val="1"/>
          <dgm:chPref val="1"/>
          <dgm:bulletEnabled val="1"/>
        </dgm:presLayoutVars>
      </dgm:prSet>
      <dgm:spPr/>
    </dgm:pt>
    <dgm:pt modelId="{4A95B01A-BDE0-4932-9C89-8F3DEEFA0E63}" type="pres">
      <dgm:prSet presAssocID="{80A51EAD-575D-4BA0-9B06-CF180001B13D}" presName="ConnectLine" presStyleLbl="sibTrans1D1" presStyleIdx="1" presStyleCnt="4"/>
      <dgm:spPr/>
    </dgm:pt>
    <dgm:pt modelId="{2DFE4F4F-3881-41B5-9CD9-33E399FB0B03}" type="pres">
      <dgm:prSet presAssocID="{80A51EAD-575D-4BA0-9B06-CF180001B13D}" presName="EmptyPlaceHolder" presStyleCnt="0"/>
      <dgm:spPr/>
    </dgm:pt>
    <dgm:pt modelId="{94862F83-C395-47FA-819D-8945D3409CBC}" type="pres">
      <dgm:prSet presAssocID="{6A3FDD7E-21E5-430C-B5A3-734F60AD54CE}" presName="spaceBetweenRectangles" presStyleCnt="0"/>
      <dgm:spPr/>
    </dgm:pt>
    <dgm:pt modelId="{7033000B-8D31-4EA8-AAB4-E75E968F7B1C}" type="pres">
      <dgm:prSet presAssocID="{1A7B886B-6A9F-475C-9CA3-78D293595AC1}" presName="composite" presStyleCnt="0"/>
      <dgm:spPr/>
    </dgm:pt>
    <dgm:pt modelId="{153AF2F8-4129-4250-BD4C-B0CEEC5458C2}" type="pres">
      <dgm:prSet presAssocID="{1A7B886B-6A9F-475C-9CA3-78D293595AC1}" presName="ConnectorPoint" presStyleLbl="lnNode1" presStyleIdx="2" presStyleCnt="4"/>
      <dgm:spPr>
        <a:solidFill>
          <a:schemeClr val="dk1">
            <a:hueOff val="0"/>
            <a:satOff val="0"/>
            <a:lumOff val="0"/>
            <a:alphaOff val="0"/>
          </a:schemeClr>
        </a:solidFill>
        <a:ln w="12700" cap="flat" cmpd="sng" algn="ctr">
          <a:solidFill>
            <a:schemeClr val="lt1">
              <a:hueOff val="0"/>
              <a:satOff val="0"/>
              <a:lumOff val="0"/>
              <a:alphaOff val="0"/>
            </a:schemeClr>
          </a:solidFill>
          <a:prstDash val="solid"/>
          <a:miter lim="800000"/>
        </a:ln>
        <a:effectLst/>
      </dgm:spPr>
    </dgm:pt>
    <dgm:pt modelId="{F883F44C-76C7-411D-9E50-439926C15061}" type="pres">
      <dgm:prSet presAssocID="{1A7B886B-6A9F-475C-9CA3-78D293595AC1}" presName="DropPinPlaceHolder" presStyleCnt="0"/>
      <dgm:spPr/>
    </dgm:pt>
    <dgm:pt modelId="{D96A279C-76B6-4B4F-9D04-2DFF490903E3}" type="pres">
      <dgm:prSet presAssocID="{1A7B886B-6A9F-475C-9CA3-78D293595AC1}" presName="DropPin" presStyleLbl="alignNode1" presStyleIdx="4" presStyleCnt="8"/>
      <dgm:spPr/>
    </dgm:pt>
    <dgm:pt modelId="{05D4A7A5-958B-43BD-8A12-A4FF5CBAFF36}" type="pres">
      <dgm:prSet presAssocID="{1A7B886B-6A9F-475C-9CA3-78D293595AC1}" presName="Ellipse" presStyleLbl="fgAcc1" presStyleIdx="3" presStyleCnt="5"/>
      <dgm:spPr>
        <a:solidFill>
          <a:schemeClr val="lt1">
            <a:alpha val="90000"/>
            <a:hueOff val="0"/>
            <a:satOff val="0"/>
            <a:lumOff val="0"/>
            <a:alphaOff val="0"/>
          </a:schemeClr>
        </a:solidFill>
        <a:ln w="12700" cap="flat" cmpd="sng" algn="ctr">
          <a:noFill/>
          <a:prstDash val="solid"/>
          <a:miter lim="800000"/>
        </a:ln>
        <a:effectLst/>
      </dgm:spPr>
    </dgm:pt>
    <dgm:pt modelId="{B71514CF-C3A7-4E3C-8CA6-7D37C815DF25}" type="pres">
      <dgm:prSet presAssocID="{1A7B886B-6A9F-475C-9CA3-78D293595AC1}" presName="L2TextContainer" presStyleLbl="revTx" presStyleIdx="2" presStyleCnt="4">
        <dgm:presLayoutVars>
          <dgm:bulletEnabled val="1"/>
        </dgm:presLayoutVars>
      </dgm:prSet>
      <dgm:spPr/>
    </dgm:pt>
    <dgm:pt modelId="{4F5CC55D-9966-48B6-AE4A-F6713D3752A7}" type="pres">
      <dgm:prSet presAssocID="{1A7B886B-6A9F-475C-9CA3-78D293595AC1}" presName="L1TextContainer" presStyleLbl="alignNode1" presStyleIdx="5" presStyleCnt="8">
        <dgm:presLayoutVars>
          <dgm:chMax val="1"/>
          <dgm:chPref val="1"/>
          <dgm:bulletEnabled val="1"/>
        </dgm:presLayoutVars>
      </dgm:prSet>
      <dgm:spPr/>
    </dgm:pt>
    <dgm:pt modelId="{CA7147C4-E239-495B-9EB5-E633CA0F7E1F}" type="pres">
      <dgm:prSet presAssocID="{1A7B886B-6A9F-475C-9CA3-78D293595AC1}" presName="ConnectLine" presStyleLbl="sibTrans1D1" presStyleIdx="2" presStyleCnt="4"/>
      <dgm:spPr/>
    </dgm:pt>
    <dgm:pt modelId="{AC434700-6618-49E6-9850-64E24F193E86}" type="pres">
      <dgm:prSet presAssocID="{1A7B886B-6A9F-475C-9CA3-78D293595AC1}" presName="EmptyPlaceHolder" presStyleCnt="0"/>
      <dgm:spPr/>
    </dgm:pt>
    <dgm:pt modelId="{0E1F9725-4F4C-44E3-A831-B6BAC78BCDF7}" type="pres">
      <dgm:prSet presAssocID="{ECBAE914-166A-4028-84CA-4CFBC9C67EDB}" presName="spaceBetweenRectangles" presStyleCnt="0"/>
      <dgm:spPr/>
    </dgm:pt>
    <dgm:pt modelId="{C7AA64E8-014E-4DC2-BA08-C9E7175033AA}" type="pres">
      <dgm:prSet presAssocID="{DDA8181D-F6A3-45F2-9642-FB32AAB51A24}" presName="composite" presStyleCnt="0"/>
      <dgm:spPr/>
    </dgm:pt>
    <dgm:pt modelId="{70B7DDA2-DCE6-4A05-BE12-B9346C154808}" type="pres">
      <dgm:prSet presAssocID="{DDA8181D-F6A3-45F2-9642-FB32AAB51A24}" presName="ConnectorPoint" presStyleLbl="lnNode1" presStyleIdx="3" presStyleCnt="4"/>
      <dgm:spPr>
        <a:solidFill>
          <a:schemeClr val="dk1">
            <a:hueOff val="0"/>
            <a:satOff val="0"/>
            <a:lumOff val="0"/>
            <a:alphaOff val="0"/>
          </a:schemeClr>
        </a:solidFill>
        <a:ln w="12700" cap="flat" cmpd="sng" algn="ctr">
          <a:solidFill>
            <a:schemeClr val="lt1">
              <a:hueOff val="0"/>
              <a:satOff val="0"/>
              <a:lumOff val="0"/>
              <a:alphaOff val="0"/>
            </a:schemeClr>
          </a:solidFill>
          <a:prstDash val="solid"/>
          <a:miter lim="800000"/>
        </a:ln>
        <a:effectLst/>
      </dgm:spPr>
    </dgm:pt>
    <dgm:pt modelId="{A4734F32-64DE-4F2A-B240-A2568F08E531}" type="pres">
      <dgm:prSet presAssocID="{DDA8181D-F6A3-45F2-9642-FB32AAB51A24}" presName="DropPinPlaceHolder" presStyleCnt="0"/>
      <dgm:spPr/>
    </dgm:pt>
    <dgm:pt modelId="{3F695ADD-2C31-4B6A-A97D-6631FCA39018}" type="pres">
      <dgm:prSet presAssocID="{DDA8181D-F6A3-45F2-9642-FB32AAB51A24}" presName="DropPin" presStyleLbl="alignNode1" presStyleIdx="6" presStyleCnt="8"/>
      <dgm:spPr/>
    </dgm:pt>
    <dgm:pt modelId="{3A76A8A0-04EC-49A0-9B2D-D22EC32BB590}" type="pres">
      <dgm:prSet presAssocID="{DDA8181D-F6A3-45F2-9642-FB32AAB51A24}" presName="Ellipse" presStyleLbl="fgAcc1" presStyleIdx="4" presStyleCnt="5"/>
      <dgm:spPr>
        <a:solidFill>
          <a:schemeClr val="lt1">
            <a:alpha val="90000"/>
            <a:hueOff val="0"/>
            <a:satOff val="0"/>
            <a:lumOff val="0"/>
            <a:alphaOff val="0"/>
          </a:schemeClr>
        </a:solidFill>
        <a:ln w="12700" cap="flat" cmpd="sng" algn="ctr">
          <a:noFill/>
          <a:prstDash val="solid"/>
          <a:miter lim="800000"/>
        </a:ln>
        <a:effectLst/>
      </dgm:spPr>
    </dgm:pt>
    <dgm:pt modelId="{3E41E663-5910-4377-B81E-6AEDDD0AD9DF}" type="pres">
      <dgm:prSet presAssocID="{DDA8181D-F6A3-45F2-9642-FB32AAB51A24}" presName="L2TextContainer" presStyleLbl="revTx" presStyleIdx="3" presStyleCnt="4">
        <dgm:presLayoutVars>
          <dgm:bulletEnabled val="1"/>
        </dgm:presLayoutVars>
      </dgm:prSet>
      <dgm:spPr/>
    </dgm:pt>
    <dgm:pt modelId="{D126D4F7-C7E0-4BD3-B103-87DB20D842D9}" type="pres">
      <dgm:prSet presAssocID="{DDA8181D-F6A3-45F2-9642-FB32AAB51A24}" presName="L1TextContainer" presStyleLbl="alignNode1" presStyleIdx="7" presStyleCnt="8">
        <dgm:presLayoutVars>
          <dgm:chMax val="1"/>
          <dgm:chPref val="1"/>
          <dgm:bulletEnabled val="1"/>
        </dgm:presLayoutVars>
      </dgm:prSet>
      <dgm:spPr/>
    </dgm:pt>
    <dgm:pt modelId="{C457BCB5-A695-40C6-816D-071C31398339}" type="pres">
      <dgm:prSet presAssocID="{DDA8181D-F6A3-45F2-9642-FB32AAB51A24}" presName="ConnectLine" presStyleLbl="sibTrans1D1" presStyleIdx="3" presStyleCnt="4"/>
      <dgm:spPr/>
    </dgm:pt>
    <dgm:pt modelId="{027A30E9-02D3-4A13-A549-22943B9B4AA9}" type="pres">
      <dgm:prSet presAssocID="{DDA8181D-F6A3-45F2-9642-FB32AAB51A24}" presName="EmptyPlaceHolder" presStyleCnt="0"/>
      <dgm:spPr/>
    </dgm:pt>
  </dgm:ptLst>
  <dgm:cxnLst>
    <dgm:cxn modelId="{6EA94B07-AFB1-4F03-8A2F-937B03DAE38D}" srcId="{B20CD5F6-A427-41B3-8756-DEEB3B3E1E59}" destId="{DDA8181D-F6A3-45F2-9642-FB32AAB51A24}" srcOrd="3" destOrd="0" parTransId="{033ABEE9-67AD-4750-8E51-1055C65300AF}" sibTransId="{BE862978-9151-4F2B-8D52-06E1EFAB1B89}"/>
    <dgm:cxn modelId="{735ADD34-E43F-4C47-BCB7-E29BD8F16B48}" type="presOf" srcId="{B20CD5F6-A427-41B3-8756-DEEB3B3E1E59}" destId="{62B77EE6-18F5-431A-ACA6-46D6F8EA477C}" srcOrd="0" destOrd="0" presId="urn:microsoft.com/office/officeart/2024/3/layout/SimpleTimelineVariant2"/>
    <dgm:cxn modelId="{22EB3A39-2146-41A3-A7FD-EFD6FB6BEF3C}" type="presOf" srcId="{80A51EAD-575D-4BA0-9B06-CF180001B13D}" destId="{91EB8ED8-B3ED-43E7-BE64-661A4C902481}" srcOrd="0" destOrd="0" presId="urn:microsoft.com/office/officeart/2024/3/layout/SimpleTimelineVariant2"/>
    <dgm:cxn modelId="{ECF26862-D6E9-480D-BABE-20D932C2D61C}" srcId="{B20CD5F6-A427-41B3-8756-DEEB3B3E1E59}" destId="{F0D7985A-4A73-414F-BA48-75EC29F68D25}" srcOrd="0" destOrd="0" parTransId="{3C852C1F-591C-4DE8-B96A-1A9FBAC3DC72}" sibTransId="{E77C0F06-231E-4EBE-9705-7975CDF267E7}"/>
    <dgm:cxn modelId="{7B521164-6A4E-4A22-9878-43CF03A61AE6}" type="presOf" srcId="{C9CDBBF0-95A4-4405-9908-D09770B76F01}" destId="{3B7B8619-A7E2-4CDC-BF10-A28F61AE5412}" srcOrd="0" destOrd="0" presId="urn:microsoft.com/office/officeart/2024/3/layout/SimpleTimelineVariant2"/>
    <dgm:cxn modelId="{F2E3FB6B-02AE-432D-B9D8-8EA60784ED9D}" srcId="{B20CD5F6-A427-41B3-8756-DEEB3B3E1E59}" destId="{80A51EAD-575D-4BA0-9B06-CF180001B13D}" srcOrd="1" destOrd="0" parTransId="{1AA65024-524D-41BC-B080-1992FE6C59E4}" sibTransId="{6A3FDD7E-21E5-430C-B5A3-734F60AD54CE}"/>
    <dgm:cxn modelId="{FC39907E-1D2C-4D9B-B769-CC01D67A0F54}" srcId="{DDA8181D-F6A3-45F2-9642-FB32AAB51A24}" destId="{A97D1017-674D-4DFB-8310-2A986326EF75}" srcOrd="0" destOrd="0" parTransId="{A0DEFBAC-2E76-4114-87BF-1449095B8689}" sibTransId="{050061CA-3C7D-4092-B01D-C2E8F86EF902}"/>
    <dgm:cxn modelId="{6B9F1196-4F9B-4A69-B805-4F213AE79B9C}" srcId="{B20CD5F6-A427-41B3-8756-DEEB3B3E1E59}" destId="{1A7B886B-6A9F-475C-9CA3-78D293595AC1}" srcOrd="2" destOrd="0" parTransId="{DA446798-A619-4888-A97E-94B356BFD909}" sibTransId="{ECBAE914-166A-4028-84CA-4CFBC9C67EDB}"/>
    <dgm:cxn modelId="{9AF76A97-B034-4827-9BCA-AE9349FFA283}" srcId="{F0D7985A-4A73-414F-BA48-75EC29F68D25}" destId="{00C90537-9ACE-4F20-AD22-E6BE16939DA0}" srcOrd="0" destOrd="0" parTransId="{31EAED9E-194C-4071-B501-D79CE212D189}" sibTransId="{B6DFB15D-B92C-4103-A8B8-F5DCEB5B220F}"/>
    <dgm:cxn modelId="{59B3B59E-6F75-4B93-A6F2-8B42497DA600}" type="presOf" srcId="{A97D1017-674D-4DFB-8310-2A986326EF75}" destId="{3E41E663-5910-4377-B81E-6AEDDD0AD9DF}" srcOrd="0" destOrd="0" presId="urn:microsoft.com/office/officeart/2024/3/layout/SimpleTimelineVariant2"/>
    <dgm:cxn modelId="{BA029FAE-9A8A-446B-9EA5-DA4DDF68CDE6}" srcId="{80A51EAD-575D-4BA0-9B06-CF180001B13D}" destId="{C9CDBBF0-95A4-4405-9908-D09770B76F01}" srcOrd="0" destOrd="0" parTransId="{D567AFE2-47B8-4DB3-B80F-5747D5A0B21A}" sibTransId="{B74EA89E-952A-4DD8-9053-376CA0341EB3}"/>
    <dgm:cxn modelId="{D31D2DB0-5383-4CC2-9D45-D2697B4FF8BB}" type="presOf" srcId="{ECEF8364-6DB4-4DD5-A47A-8F4D44D1FC0B}" destId="{B71514CF-C3A7-4E3C-8CA6-7D37C815DF25}" srcOrd="0" destOrd="0" presId="urn:microsoft.com/office/officeart/2024/3/layout/SimpleTimelineVariant2"/>
    <dgm:cxn modelId="{E31973B6-9211-4263-8B6F-A2D21C5608BB}" type="presOf" srcId="{F0D7985A-4A73-414F-BA48-75EC29F68D25}" destId="{7B34B1E1-93BF-45C4-9B37-02951C7E9025}" srcOrd="0" destOrd="0" presId="urn:microsoft.com/office/officeart/2024/3/layout/SimpleTimelineVariant2"/>
    <dgm:cxn modelId="{2F85AFCA-574D-480E-AB7F-BEE8D89B0161}" type="presOf" srcId="{1A7B886B-6A9F-475C-9CA3-78D293595AC1}" destId="{4F5CC55D-9966-48B6-AE4A-F6713D3752A7}" srcOrd="0" destOrd="0" presId="urn:microsoft.com/office/officeart/2024/3/layout/SimpleTimelineVariant2"/>
    <dgm:cxn modelId="{7741ECCF-D5B4-4117-995D-07EAF375CBEB}" srcId="{1A7B886B-6A9F-475C-9CA3-78D293595AC1}" destId="{ECEF8364-6DB4-4DD5-A47A-8F4D44D1FC0B}" srcOrd="0" destOrd="0" parTransId="{121A0789-2480-4462-8A75-5058734EC92D}" sibTransId="{6069AC37-70B3-4D9B-A4E7-CB5817F15295}"/>
    <dgm:cxn modelId="{661CCEDD-8B9E-4105-955E-7206E8B78535}" type="presOf" srcId="{00C90537-9ACE-4F20-AD22-E6BE16939DA0}" destId="{FBCD0F9E-3728-4B93-A597-0865F001A026}" srcOrd="0" destOrd="0" presId="urn:microsoft.com/office/officeart/2024/3/layout/SimpleTimelineVariant2"/>
    <dgm:cxn modelId="{CC6969E4-63E7-4758-9172-2E43BA0D495C}" type="presOf" srcId="{DDA8181D-F6A3-45F2-9642-FB32AAB51A24}" destId="{D126D4F7-C7E0-4BD3-B103-87DB20D842D9}" srcOrd="0" destOrd="0" presId="urn:microsoft.com/office/officeart/2024/3/layout/SimpleTimelineVariant2"/>
    <dgm:cxn modelId="{1B895A12-AB13-4ACB-883D-E8D697970CA9}" type="presParOf" srcId="{62B77EE6-18F5-431A-ACA6-46D6F8EA477C}" destId="{55CFE425-3921-4FB7-A5BB-9294BF0D0E70}" srcOrd="0" destOrd="0" presId="urn:microsoft.com/office/officeart/2024/3/layout/SimpleTimelineVariant2"/>
    <dgm:cxn modelId="{0445644E-7702-4582-B08C-38DA2DC2A49E}" type="presParOf" srcId="{62B77EE6-18F5-431A-ACA6-46D6F8EA477C}" destId="{EC79EDEB-194A-4007-9AEE-0B3560642193}" srcOrd="1" destOrd="0" presId="urn:microsoft.com/office/officeart/2024/3/layout/SimpleTimelineVariant2"/>
    <dgm:cxn modelId="{6F4EB1C7-B069-40CA-8EAC-78CD14455B10}" type="presParOf" srcId="{EC79EDEB-194A-4007-9AEE-0B3560642193}" destId="{0521AA7A-6872-4015-A03E-A51627BC48C2}" srcOrd="0" destOrd="0" presId="urn:microsoft.com/office/officeart/2024/3/layout/SimpleTimelineVariant2"/>
    <dgm:cxn modelId="{DF564C0A-61C0-447B-ADB1-DDECDD2C0404}" type="presParOf" srcId="{0521AA7A-6872-4015-A03E-A51627BC48C2}" destId="{5BF87A96-34E8-471E-B36E-DC22A3B85132}" srcOrd="0" destOrd="0" presId="urn:microsoft.com/office/officeart/2024/3/layout/SimpleTimelineVariant2"/>
    <dgm:cxn modelId="{EBA7B7AA-88A3-4AF5-9584-9937CDDC7B9A}" type="presParOf" srcId="{0521AA7A-6872-4015-A03E-A51627BC48C2}" destId="{34F7D673-40C7-4076-9683-757D85AA2FDA}" srcOrd="1" destOrd="0" presId="urn:microsoft.com/office/officeart/2024/3/layout/SimpleTimelineVariant2"/>
    <dgm:cxn modelId="{207F4E07-2827-4A48-8B10-1A67EDA3756A}" type="presParOf" srcId="{34F7D673-40C7-4076-9683-757D85AA2FDA}" destId="{3A566F22-F9FE-4A40-B034-D711528BC22E}" srcOrd="0" destOrd="0" presId="urn:microsoft.com/office/officeart/2024/3/layout/SimpleTimelineVariant2"/>
    <dgm:cxn modelId="{D9F13D25-C438-466A-BCDC-1EB23EB1017A}" type="presParOf" srcId="{34F7D673-40C7-4076-9683-757D85AA2FDA}" destId="{C663B5FA-92C2-4992-B4EF-89D4DD547528}" srcOrd="1" destOrd="0" presId="urn:microsoft.com/office/officeart/2024/3/layout/SimpleTimelineVariant2"/>
    <dgm:cxn modelId="{1E1AFFCC-0FFA-4C9D-92F5-315ECBFC214B}" type="presParOf" srcId="{0521AA7A-6872-4015-A03E-A51627BC48C2}" destId="{FBCD0F9E-3728-4B93-A597-0865F001A026}" srcOrd="2" destOrd="0" presId="urn:microsoft.com/office/officeart/2024/3/layout/SimpleTimelineVariant2"/>
    <dgm:cxn modelId="{A0BD1EDE-3F96-4A31-BF93-E38A62A63246}" type="presParOf" srcId="{0521AA7A-6872-4015-A03E-A51627BC48C2}" destId="{7B34B1E1-93BF-45C4-9B37-02951C7E9025}" srcOrd="3" destOrd="0" presId="urn:microsoft.com/office/officeart/2024/3/layout/SimpleTimelineVariant2"/>
    <dgm:cxn modelId="{5374CA08-4DE5-435D-ADC9-351BDE2EC272}" type="presParOf" srcId="{0521AA7A-6872-4015-A03E-A51627BC48C2}" destId="{204C71D5-DE17-4C1F-A086-2265456B3035}" srcOrd="4" destOrd="0" presId="urn:microsoft.com/office/officeart/2024/3/layout/SimpleTimelineVariant2"/>
    <dgm:cxn modelId="{ACCBC65C-41D0-4358-9681-347961099A3C}" type="presParOf" srcId="{0521AA7A-6872-4015-A03E-A51627BC48C2}" destId="{DEEAAF25-D675-4459-B74B-859991A3A480}" srcOrd="5" destOrd="0" presId="urn:microsoft.com/office/officeart/2024/3/layout/SimpleTimelineVariant2"/>
    <dgm:cxn modelId="{283CCEA2-5A31-4B6E-88EA-053B0D6B42D0}" type="presParOf" srcId="{EC79EDEB-194A-4007-9AEE-0B3560642193}" destId="{43EE0514-6E67-4029-9D3D-22A5E4048FF0}" srcOrd="1" destOrd="0" presId="urn:microsoft.com/office/officeart/2024/3/layout/SimpleTimelineVariant2"/>
    <dgm:cxn modelId="{26D66189-86B0-48CD-B4AA-E5C5B87154B3}" type="presParOf" srcId="{EC79EDEB-194A-4007-9AEE-0B3560642193}" destId="{EF0AEF35-3F3C-4613-91A4-AC92B6192BCA}" srcOrd="2" destOrd="0" presId="urn:microsoft.com/office/officeart/2024/3/layout/SimpleTimelineVariant2"/>
    <dgm:cxn modelId="{952485A6-99DF-475D-8E85-1C132C033D01}" type="presParOf" srcId="{EF0AEF35-3F3C-4613-91A4-AC92B6192BCA}" destId="{E3DE1B1C-139F-406C-B42B-FDBD1A53CA26}" srcOrd="0" destOrd="0" presId="urn:microsoft.com/office/officeart/2024/3/layout/SimpleTimelineVariant2"/>
    <dgm:cxn modelId="{1B5F9D1E-A1B9-4EF3-B173-4AF0A2C0038C}" type="presParOf" srcId="{EF0AEF35-3F3C-4613-91A4-AC92B6192BCA}" destId="{D36B078B-D9FD-4D6D-AE70-1ACDA5F18951}" srcOrd="1" destOrd="0" presId="urn:microsoft.com/office/officeart/2024/3/layout/SimpleTimelineVariant2"/>
    <dgm:cxn modelId="{60DCC91F-47DC-4EBB-9254-6CC290561F32}" type="presParOf" srcId="{D36B078B-D9FD-4D6D-AE70-1ACDA5F18951}" destId="{6D4A6B29-E422-4843-9D80-7733B52D08F9}" srcOrd="0" destOrd="0" presId="urn:microsoft.com/office/officeart/2024/3/layout/SimpleTimelineVariant2"/>
    <dgm:cxn modelId="{4745B90B-0040-462F-B909-375257775D9E}" type="presParOf" srcId="{D36B078B-D9FD-4D6D-AE70-1ACDA5F18951}" destId="{554D3846-8A3F-453A-BC7D-3BC3C4ED898C}" srcOrd="1" destOrd="0" presId="urn:microsoft.com/office/officeart/2024/3/layout/SimpleTimelineVariant2"/>
    <dgm:cxn modelId="{A7E1E29F-E244-43F9-B44B-234967F96746}" type="presParOf" srcId="{EF0AEF35-3F3C-4613-91A4-AC92B6192BCA}" destId="{3B7B8619-A7E2-4CDC-BF10-A28F61AE5412}" srcOrd="2" destOrd="0" presId="urn:microsoft.com/office/officeart/2024/3/layout/SimpleTimelineVariant2"/>
    <dgm:cxn modelId="{4352BBA3-C7B7-42BA-A080-91627016609E}" type="presParOf" srcId="{EF0AEF35-3F3C-4613-91A4-AC92B6192BCA}" destId="{91EB8ED8-B3ED-43E7-BE64-661A4C902481}" srcOrd="3" destOrd="0" presId="urn:microsoft.com/office/officeart/2024/3/layout/SimpleTimelineVariant2"/>
    <dgm:cxn modelId="{408C108B-08D7-4282-AFC7-41644649393D}" type="presParOf" srcId="{EF0AEF35-3F3C-4613-91A4-AC92B6192BCA}" destId="{4A95B01A-BDE0-4932-9C89-8F3DEEFA0E63}" srcOrd="4" destOrd="0" presId="urn:microsoft.com/office/officeart/2024/3/layout/SimpleTimelineVariant2"/>
    <dgm:cxn modelId="{453AAA92-9258-4A91-8429-175E14E10E92}" type="presParOf" srcId="{EF0AEF35-3F3C-4613-91A4-AC92B6192BCA}" destId="{2DFE4F4F-3881-41B5-9CD9-33E399FB0B03}" srcOrd="5" destOrd="0" presId="urn:microsoft.com/office/officeart/2024/3/layout/SimpleTimelineVariant2"/>
    <dgm:cxn modelId="{E2F2B16D-5B7A-4A94-BC75-D311F457E0BB}" type="presParOf" srcId="{EC79EDEB-194A-4007-9AEE-0B3560642193}" destId="{94862F83-C395-47FA-819D-8945D3409CBC}" srcOrd="3" destOrd="0" presId="urn:microsoft.com/office/officeart/2024/3/layout/SimpleTimelineVariant2"/>
    <dgm:cxn modelId="{971D272F-0995-4A7D-9DE1-777A11984BDC}" type="presParOf" srcId="{EC79EDEB-194A-4007-9AEE-0B3560642193}" destId="{7033000B-8D31-4EA8-AAB4-E75E968F7B1C}" srcOrd="4" destOrd="0" presId="urn:microsoft.com/office/officeart/2024/3/layout/SimpleTimelineVariant2"/>
    <dgm:cxn modelId="{00D261BA-8F84-4F98-8CF3-A0B4672E69E9}" type="presParOf" srcId="{7033000B-8D31-4EA8-AAB4-E75E968F7B1C}" destId="{153AF2F8-4129-4250-BD4C-B0CEEC5458C2}" srcOrd="0" destOrd="0" presId="urn:microsoft.com/office/officeart/2024/3/layout/SimpleTimelineVariant2"/>
    <dgm:cxn modelId="{32248CC0-8866-488A-A0EA-5E9B35E67707}" type="presParOf" srcId="{7033000B-8D31-4EA8-AAB4-E75E968F7B1C}" destId="{F883F44C-76C7-411D-9E50-439926C15061}" srcOrd="1" destOrd="0" presId="urn:microsoft.com/office/officeart/2024/3/layout/SimpleTimelineVariant2"/>
    <dgm:cxn modelId="{FDC710A3-5E1B-4229-85AC-CA2F49C3C355}" type="presParOf" srcId="{F883F44C-76C7-411D-9E50-439926C15061}" destId="{D96A279C-76B6-4B4F-9D04-2DFF490903E3}" srcOrd="0" destOrd="0" presId="urn:microsoft.com/office/officeart/2024/3/layout/SimpleTimelineVariant2"/>
    <dgm:cxn modelId="{17107AE4-42AA-45C4-8741-2D54B7FBA0E2}" type="presParOf" srcId="{F883F44C-76C7-411D-9E50-439926C15061}" destId="{05D4A7A5-958B-43BD-8A12-A4FF5CBAFF36}" srcOrd="1" destOrd="0" presId="urn:microsoft.com/office/officeart/2024/3/layout/SimpleTimelineVariant2"/>
    <dgm:cxn modelId="{4BED75DF-B032-4B55-8BD6-0CE7C20F2971}" type="presParOf" srcId="{7033000B-8D31-4EA8-AAB4-E75E968F7B1C}" destId="{B71514CF-C3A7-4E3C-8CA6-7D37C815DF25}" srcOrd="2" destOrd="0" presId="urn:microsoft.com/office/officeart/2024/3/layout/SimpleTimelineVariant2"/>
    <dgm:cxn modelId="{53B3214A-F349-4E4F-A8F7-C94515645260}" type="presParOf" srcId="{7033000B-8D31-4EA8-AAB4-E75E968F7B1C}" destId="{4F5CC55D-9966-48B6-AE4A-F6713D3752A7}" srcOrd="3" destOrd="0" presId="urn:microsoft.com/office/officeart/2024/3/layout/SimpleTimelineVariant2"/>
    <dgm:cxn modelId="{8B1FA9D4-1CF5-46F2-AE8D-57BA60D575FB}" type="presParOf" srcId="{7033000B-8D31-4EA8-AAB4-E75E968F7B1C}" destId="{CA7147C4-E239-495B-9EB5-E633CA0F7E1F}" srcOrd="4" destOrd="0" presId="urn:microsoft.com/office/officeart/2024/3/layout/SimpleTimelineVariant2"/>
    <dgm:cxn modelId="{BBA7C4EE-A962-4016-B6BD-FF04EB253781}" type="presParOf" srcId="{7033000B-8D31-4EA8-AAB4-E75E968F7B1C}" destId="{AC434700-6618-49E6-9850-64E24F193E86}" srcOrd="5" destOrd="0" presId="urn:microsoft.com/office/officeart/2024/3/layout/SimpleTimelineVariant2"/>
    <dgm:cxn modelId="{7DF2D2A2-239F-4AF6-9464-27A16F144C44}" type="presParOf" srcId="{EC79EDEB-194A-4007-9AEE-0B3560642193}" destId="{0E1F9725-4F4C-44E3-A831-B6BAC78BCDF7}" srcOrd="5" destOrd="0" presId="urn:microsoft.com/office/officeart/2024/3/layout/SimpleTimelineVariant2"/>
    <dgm:cxn modelId="{F24FA3E3-3B1E-4F49-B186-26900516A906}" type="presParOf" srcId="{EC79EDEB-194A-4007-9AEE-0B3560642193}" destId="{C7AA64E8-014E-4DC2-BA08-C9E7175033AA}" srcOrd="6" destOrd="0" presId="urn:microsoft.com/office/officeart/2024/3/layout/SimpleTimelineVariant2"/>
    <dgm:cxn modelId="{E1D8FD6C-76BD-4D9E-9A53-9FC39CB16C9F}" type="presParOf" srcId="{C7AA64E8-014E-4DC2-BA08-C9E7175033AA}" destId="{70B7DDA2-DCE6-4A05-BE12-B9346C154808}" srcOrd="0" destOrd="0" presId="urn:microsoft.com/office/officeart/2024/3/layout/SimpleTimelineVariant2"/>
    <dgm:cxn modelId="{4471A7E5-B7DF-4BA8-92D6-A7925A648284}" type="presParOf" srcId="{C7AA64E8-014E-4DC2-BA08-C9E7175033AA}" destId="{A4734F32-64DE-4F2A-B240-A2568F08E531}" srcOrd="1" destOrd="0" presId="urn:microsoft.com/office/officeart/2024/3/layout/SimpleTimelineVariant2"/>
    <dgm:cxn modelId="{9B240C21-FE03-4DB0-8335-F26D1ADABD9B}" type="presParOf" srcId="{A4734F32-64DE-4F2A-B240-A2568F08E531}" destId="{3F695ADD-2C31-4B6A-A97D-6631FCA39018}" srcOrd="0" destOrd="0" presId="urn:microsoft.com/office/officeart/2024/3/layout/SimpleTimelineVariant2"/>
    <dgm:cxn modelId="{6730FE9D-9850-4D86-BB57-0132F5C544C3}" type="presParOf" srcId="{A4734F32-64DE-4F2A-B240-A2568F08E531}" destId="{3A76A8A0-04EC-49A0-9B2D-D22EC32BB590}" srcOrd="1" destOrd="0" presId="urn:microsoft.com/office/officeart/2024/3/layout/SimpleTimelineVariant2"/>
    <dgm:cxn modelId="{92EF2CA7-49FC-426A-A91B-F2CA581BF81D}" type="presParOf" srcId="{C7AA64E8-014E-4DC2-BA08-C9E7175033AA}" destId="{3E41E663-5910-4377-B81E-6AEDDD0AD9DF}" srcOrd="2" destOrd="0" presId="urn:microsoft.com/office/officeart/2024/3/layout/SimpleTimelineVariant2"/>
    <dgm:cxn modelId="{C30ACBF2-B506-4DD8-BB49-8FD5717004E2}" type="presParOf" srcId="{C7AA64E8-014E-4DC2-BA08-C9E7175033AA}" destId="{D126D4F7-C7E0-4BD3-B103-87DB20D842D9}" srcOrd="3" destOrd="0" presId="urn:microsoft.com/office/officeart/2024/3/layout/SimpleTimelineVariant2"/>
    <dgm:cxn modelId="{FA94ED78-AD40-452B-8C09-8317EBCCBAD3}" type="presParOf" srcId="{C7AA64E8-014E-4DC2-BA08-C9E7175033AA}" destId="{C457BCB5-A695-40C6-816D-071C31398339}" srcOrd="4" destOrd="0" presId="urn:microsoft.com/office/officeart/2024/3/layout/SimpleTimelineVariant2"/>
    <dgm:cxn modelId="{54C1DBD8-F40B-4092-A34B-C8A66FA84DD1}" type="presParOf" srcId="{C7AA64E8-014E-4DC2-BA08-C9E7175033AA}" destId="{027A30E9-02D3-4A13-A549-22943B9B4AA9}" srcOrd="5" destOrd="0" presId="urn:microsoft.com/office/officeart/2024/3/layout/SimpleTimelineVarian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D26779-CBE2-4198-8DC6-968999590FD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273D63A-ECFB-4047-BB58-268500B4C2AA}">
      <dgm:prSet/>
      <dgm:spPr/>
      <dgm:t>
        <a:bodyPr/>
        <a:lstStyle/>
        <a:p>
          <a:r>
            <a:rPr lang="en-US"/>
            <a:t>Major long-term market opportunity</a:t>
          </a:r>
        </a:p>
      </dgm:t>
    </dgm:pt>
    <dgm:pt modelId="{53C4BFFE-865E-4574-9DF6-37AE9813AC63}" type="parTrans" cxnId="{F389D50C-275C-4843-8866-3B9DA59EB5FD}">
      <dgm:prSet/>
      <dgm:spPr/>
      <dgm:t>
        <a:bodyPr/>
        <a:lstStyle/>
        <a:p>
          <a:endParaRPr lang="en-US"/>
        </a:p>
      </dgm:t>
    </dgm:pt>
    <dgm:pt modelId="{98586585-D1C9-4E96-BC7E-45DFF83D662C}" type="sibTrans" cxnId="{F389D50C-275C-4843-8866-3B9DA59EB5FD}">
      <dgm:prSet/>
      <dgm:spPr/>
      <dgm:t>
        <a:bodyPr/>
        <a:lstStyle/>
        <a:p>
          <a:endParaRPr lang="en-US"/>
        </a:p>
      </dgm:t>
    </dgm:pt>
    <dgm:pt modelId="{4A37A436-3B5E-4FD1-AAD2-08D83D1847FC}">
      <dgm:prSet/>
      <dgm:spPr/>
      <dgm:t>
        <a:bodyPr/>
        <a:lstStyle/>
        <a:p>
          <a:r>
            <a:rPr lang="en-US"/>
            <a:t>Certified workforce advantage:</a:t>
          </a:r>
        </a:p>
      </dgm:t>
    </dgm:pt>
    <dgm:pt modelId="{12D334C2-8BF5-454F-A94B-4D92BE2BEA49}" type="parTrans" cxnId="{C5E6622D-09E2-44AA-94A6-0E9B8C676591}">
      <dgm:prSet/>
      <dgm:spPr/>
      <dgm:t>
        <a:bodyPr/>
        <a:lstStyle/>
        <a:p>
          <a:endParaRPr lang="en-US"/>
        </a:p>
      </dgm:t>
    </dgm:pt>
    <dgm:pt modelId="{F7BFDCB9-25FC-459A-954E-C3AA9070AC84}" type="sibTrans" cxnId="{C5E6622D-09E2-44AA-94A6-0E9B8C676591}">
      <dgm:prSet/>
      <dgm:spPr/>
      <dgm:t>
        <a:bodyPr/>
        <a:lstStyle/>
        <a:p>
          <a:endParaRPr lang="en-US"/>
        </a:p>
      </dgm:t>
    </dgm:pt>
    <dgm:pt modelId="{2824CB5A-831D-43F7-A08C-972EE7B50823}">
      <dgm:prSet/>
      <dgm:spPr/>
      <dgm:t>
        <a:bodyPr/>
        <a:lstStyle/>
        <a:p>
          <a:r>
            <a:rPr lang="en-US"/>
            <a:t>TAB &amp; commissioning</a:t>
          </a:r>
        </a:p>
      </dgm:t>
    </dgm:pt>
    <dgm:pt modelId="{164B0218-2F47-4C45-BD11-4A733F566003}" type="parTrans" cxnId="{368978E3-5659-48A3-92A7-102D13FD2A92}">
      <dgm:prSet/>
      <dgm:spPr/>
      <dgm:t>
        <a:bodyPr/>
        <a:lstStyle/>
        <a:p>
          <a:endParaRPr lang="en-US"/>
        </a:p>
      </dgm:t>
    </dgm:pt>
    <dgm:pt modelId="{9E5CA952-F34A-46CC-8690-0ABB13A82421}" type="sibTrans" cxnId="{368978E3-5659-48A3-92A7-102D13FD2A92}">
      <dgm:prSet/>
      <dgm:spPr/>
      <dgm:t>
        <a:bodyPr/>
        <a:lstStyle/>
        <a:p>
          <a:endParaRPr lang="en-US"/>
        </a:p>
      </dgm:t>
    </dgm:pt>
    <dgm:pt modelId="{75FD13C7-64E5-46E2-A5F6-BAA861F6F2F6}">
      <dgm:prSet/>
      <dgm:spPr/>
      <dgm:t>
        <a:bodyPr/>
        <a:lstStyle/>
        <a:p>
          <a:r>
            <a:rPr lang="en-US"/>
            <a:t>Air systems &amp; fabrication</a:t>
          </a:r>
        </a:p>
      </dgm:t>
    </dgm:pt>
    <dgm:pt modelId="{F951DD02-A03C-47F2-99DB-3A0752EF736E}" type="parTrans" cxnId="{6670CAC6-304E-4401-B09B-EBDA1EA4AF8E}">
      <dgm:prSet/>
      <dgm:spPr/>
      <dgm:t>
        <a:bodyPr/>
        <a:lstStyle/>
        <a:p>
          <a:endParaRPr lang="en-US"/>
        </a:p>
      </dgm:t>
    </dgm:pt>
    <dgm:pt modelId="{6C467B63-61BD-44F2-8858-C1C0024E894F}" type="sibTrans" cxnId="{6670CAC6-304E-4401-B09B-EBDA1EA4AF8E}">
      <dgm:prSet/>
      <dgm:spPr/>
      <dgm:t>
        <a:bodyPr/>
        <a:lstStyle/>
        <a:p>
          <a:endParaRPr lang="en-US"/>
        </a:p>
      </dgm:t>
    </dgm:pt>
    <dgm:pt modelId="{13F12577-D856-45C3-82D6-1CBA410DB822}">
      <dgm:prSet/>
      <dgm:spPr/>
      <dgm:t>
        <a:bodyPr/>
        <a:lstStyle/>
        <a:p>
          <a:r>
            <a:rPr lang="en-US"/>
            <a:t>Supporting Locals:</a:t>
          </a:r>
        </a:p>
      </dgm:t>
    </dgm:pt>
    <dgm:pt modelId="{25878E57-6CAB-4F24-80F7-AF680A3474F7}" type="parTrans" cxnId="{94181BF6-E4F5-4D6C-A832-ADE24EF38162}">
      <dgm:prSet/>
      <dgm:spPr/>
      <dgm:t>
        <a:bodyPr/>
        <a:lstStyle/>
        <a:p>
          <a:endParaRPr lang="en-US"/>
        </a:p>
      </dgm:t>
    </dgm:pt>
    <dgm:pt modelId="{75B5C6B7-2974-4960-9326-84FBE383AD0A}" type="sibTrans" cxnId="{94181BF6-E4F5-4D6C-A832-ADE24EF38162}">
      <dgm:prSet/>
      <dgm:spPr/>
      <dgm:t>
        <a:bodyPr/>
        <a:lstStyle/>
        <a:p>
          <a:endParaRPr lang="en-US"/>
        </a:p>
      </dgm:t>
    </dgm:pt>
    <dgm:pt modelId="{D3B1F607-D6A7-48EF-A1D2-AD9F28B92035}">
      <dgm:prSet/>
      <dgm:spPr/>
      <dgm:t>
        <a:bodyPr/>
        <a:lstStyle/>
        <a:p>
          <a:r>
            <a:rPr lang="en-US"/>
            <a:t>Unified talking points in development</a:t>
          </a:r>
        </a:p>
      </dgm:t>
    </dgm:pt>
    <dgm:pt modelId="{9501C4CB-6219-4C73-A53D-6A538DA35E72}" type="parTrans" cxnId="{BB2472BA-EE80-438A-9826-57FDD2E445B2}">
      <dgm:prSet/>
      <dgm:spPr/>
      <dgm:t>
        <a:bodyPr/>
        <a:lstStyle/>
        <a:p>
          <a:endParaRPr lang="en-US"/>
        </a:p>
      </dgm:t>
    </dgm:pt>
    <dgm:pt modelId="{10861B38-672A-46B8-9930-F62A207D1601}" type="sibTrans" cxnId="{BB2472BA-EE80-438A-9826-57FDD2E445B2}">
      <dgm:prSet/>
      <dgm:spPr/>
      <dgm:t>
        <a:bodyPr/>
        <a:lstStyle/>
        <a:p>
          <a:endParaRPr lang="en-US"/>
        </a:p>
      </dgm:t>
    </dgm:pt>
    <dgm:pt modelId="{7C83E804-366B-4277-B138-C31BFEE03819}">
      <dgm:prSet/>
      <dgm:spPr/>
      <dgm:t>
        <a:bodyPr/>
        <a:lstStyle/>
        <a:p>
          <a:r>
            <a:rPr lang="en-US"/>
            <a:t>Webinars coming soon</a:t>
          </a:r>
        </a:p>
      </dgm:t>
    </dgm:pt>
    <dgm:pt modelId="{CB4BF306-BC4D-4127-8A48-EBADBC31930C}" type="parTrans" cxnId="{5819A0C9-6DB7-4CA4-A794-B0035076CA0D}">
      <dgm:prSet/>
      <dgm:spPr/>
      <dgm:t>
        <a:bodyPr/>
        <a:lstStyle/>
        <a:p>
          <a:endParaRPr lang="en-US"/>
        </a:p>
      </dgm:t>
    </dgm:pt>
    <dgm:pt modelId="{9434DA47-7B87-458C-9F52-26764C4F9C84}" type="sibTrans" cxnId="{5819A0C9-6DB7-4CA4-A794-B0035076CA0D}">
      <dgm:prSet/>
      <dgm:spPr/>
      <dgm:t>
        <a:bodyPr/>
        <a:lstStyle/>
        <a:p>
          <a:endParaRPr lang="en-US"/>
        </a:p>
      </dgm:t>
    </dgm:pt>
    <dgm:pt modelId="{ADEAE23C-1EAB-4CDC-A4EE-53EFDB0B6830}">
      <dgm:prSet/>
      <dgm:spPr/>
      <dgm:t>
        <a:bodyPr/>
        <a:lstStyle/>
        <a:p>
          <a:r>
            <a:rPr lang="en-US"/>
            <a:t>Labor priorities:</a:t>
          </a:r>
        </a:p>
      </dgm:t>
    </dgm:pt>
    <dgm:pt modelId="{328EEB60-56FB-42DF-8148-71027D3CBB02}" type="parTrans" cxnId="{AA3AE12F-48E2-497D-B19A-5A18F091D5DB}">
      <dgm:prSet/>
      <dgm:spPr/>
      <dgm:t>
        <a:bodyPr/>
        <a:lstStyle/>
        <a:p>
          <a:endParaRPr lang="en-US"/>
        </a:p>
      </dgm:t>
    </dgm:pt>
    <dgm:pt modelId="{4B4E7C38-3E91-4813-87DF-9B233ACA80DE}" type="sibTrans" cxnId="{AA3AE12F-48E2-497D-B19A-5A18F091D5DB}">
      <dgm:prSet/>
      <dgm:spPr/>
      <dgm:t>
        <a:bodyPr/>
        <a:lstStyle/>
        <a:p>
          <a:endParaRPr lang="en-US"/>
        </a:p>
      </dgm:t>
    </dgm:pt>
    <dgm:pt modelId="{0E0846CB-89C1-461B-AB46-F9CDFEBD702A}">
      <dgm:prSet/>
      <dgm:spPr/>
      <dgm:t>
        <a:bodyPr/>
        <a:lstStyle/>
        <a:p>
          <a:r>
            <a:rPr lang="en-US"/>
            <a:t>Local hiring</a:t>
          </a:r>
        </a:p>
      </dgm:t>
    </dgm:pt>
    <dgm:pt modelId="{956FC023-C558-4EDA-9022-1B87D3B91B64}" type="parTrans" cxnId="{49591D70-54D6-4D09-80EC-79AE846EDA1D}">
      <dgm:prSet/>
      <dgm:spPr/>
      <dgm:t>
        <a:bodyPr/>
        <a:lstStyle/>
        <a:p>
          <a:endParaRPr lang="en-US"/>
        </a:p>
      </dgm:t>
    </dgm:pt>
    <dgm:pt modelId="{9F90EDE5-B17F-4703-8D6B-B3835B896EBE}" type="sibTrans" cxnId="{49591D70-54D6-4D09-80EC-79AE846EDA1D}">
      <dgm:prSet/>
      <dgm:spPr/>
      <dgm:t>
        <a:bodyPr/>
        <a:lstStyle/>
        <a:p>
          <a:endParaRPr lang="en-US"/>
        </a:p>
      </dgm:t>
    </dgm:pt>
    <dgm:pt modelId="{F6B2785A-B1CF-4786-9F1F-60A22DFAE9CD}">
      <dgm:prSet/>
      <dgm:spPr/>
      <dgm:t>
        <a:bodyPr/>
        <a:lstStyle/>
        <a:p>
          <a:r>
            <a:rPr lang="en-US"/>
            <a:t>Apprenticeship utilization</a:t>
          </a:r>
        </a:p>
      </dgm:t>
    </dgm:pt>
    <dgm:pt modelId="{AFF5BAE9-39F8-45D4-9926-25F30F869A47}" type="parTrans" cxnId="{DF9E7448-ADD5-4C82-89F5-9D1588FCE743}">
      <dgm:prSet/>
      <dgm:spPr/>
      <dgm:t>
        <a:bodyPr/>
        <a:lstStyle/>
        <a:p>
          <a:endParaRPr lang="en-US"/>
        </a:p>
      </dgm:t>
    </dgm:pt>
    <dgm:pt modelId="{B8D1A1FF-4DFD-4B5E-AF49-D29BE679FDBA}" type="sibTrans" cxnId="{DF9E7448-ADD5-4C82-89F5-9D1588FCE743}">
      <dgm:prSet/>
      <dgm:spPr/>
      <dgm:t>
        <a:bodyPr/>
        <a:lstStyle/>
        <a:p>
          <a:endParaRPr lang="en-US"/>
        </a:p>
      </dgm:t>
    </dgm:pt>
    <dgm:pt modelId="{4D08D82D-4AAF-470C-987C-934BEF16491B}">
      <dgm:prSet/>
      <dgm:spPr/>
      <dgm:t>
        <a:bodyPr/>
        <a:lstStyle/>
        <a:p>
          <a:r>
            <a:rPr lang="en-US"/>
            <a:t>Prevailing wage</a:t>
          </a:r>
        </a:p>
      </dgm:t>
    </dgm:pt>
    <dgm:pt modelId="{09ED39E9-7BF9-41C5-A24B-3A9221DEEBCD}" type="parTrans" cxnId="{B9CE13CA-E353-4004-87BD-1E5416358896}">
      <dgm:prSet/>
      <dgm:spPr/>
      <dgm:t>
        <a:bodyPr/>
        <a:lstStyle/>
        <a:p>
          <a:endParaRPr lang="en-US"/>
        </a:p>
      </dgm:t>
    </dgm:pt>
    <dgm:pt modelId="{34D3C665-CFD8-4EAE-BADD-2287CCA1E817}" type="sibTrans" cxnId="{B9CE13CA-E353-4004-87BD-1E5416358896}">
      <dgm:prSet/>
      <dgm:spPr/>
      <dgm:t>
        <a:bodyPr/>
        <a:lstStyle/>
        <a:p>
          <a:endParaRPr lang="en-US"/>
        </a:p>
      </dgm:t>
    </dgm:pt>
    <dgm:pt modelId="{A816356A-2FA5-4DE5-A428-C41E71F80F96}" type="pres">
      <dgm:prSet presAssocID="{3DD26779-CBE2-4198-8DC6-968999590FDF}" presName="root" presStyleCnt="0">
        <dgm:presLayoutVars>
          <dgm:dir/>
          <dgm:resizeHandles val="exact"/>
        </dgm:presLayoutVars>
      </dgm:prSet>
      <dgm:spPr/>
    </dgm:pt>
    <dgm:pt modelId="{0288C4C9-9097-4A15-AC78-92740E108F6A}" type="pres">
      <dgm:prSet presAssocID="{5273D63A-ECFB-4047-BB58-268500B4C2AA}" presName="compNode" presStyleCnt="0"/>
      <dgm:spPr/>
    </dgm:pt>
    <dgm:pt modelId="{61DFF667-7866-45E4-9EC1-FE7B4F5F1D9D}" type="pres">
      <dgm:prSet presAssocID="{5273D63A-ECFB-4047-BB58-268500B4C2AA}" presName="bgRect" presStyleLbl="bgShp" presStyleIdx="0" presStyleCnt="4"/>
      <dgm:spPr/>
    </dgm:pt>
    <dgm:pt modelId="{38AD0107-5E3E-410B-824A-54631B866FE5}" type="pres">
      <dgm:prSet presAssocID="{5273D63A-ECFB-4047-BB58-268500B4C2A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Upward trend"/>
        </a:ext>
      </dgm:extLst>
    </dgm:pt>
    <dgm:pt modelId="{D1550671-E5FF-4E8C-9592-E9714BB907D5}" type="pres">
      <dgm:prSet presAssocID="{5273D63A-ECFB-4047-BB58-268500B4C2AA}" presName="spaceRect" presStyleCnt="0"/>
      <dgm:spPr/>
    </dgm:pt>
    <dgm:pt modelId="{58830E28-4327-4CBB-BF50-7AFA29ECDF42}" type="pres">
      <dgm:prSet presAssocID="{5273D63A-ECFB-4047-BB58-268500B4C2AA}" presName="parTx" presStyleLbl="revTx" presStyleIdx="0" presStyleCnt="7">
        <dgm:presLayoutVars>
          <dgm:chMax val="0"/>
          <dgm:chPref val="0"/>
        </dgm:presLayoutVars>
      </dgm:prSet>
      <dgm:spPr/>
    </dgm:pt>
    <dgm:pt modelId="{BA37D8E6-7397-47BF-843B-042B7C29ED35}" type="pres">
      <dgm:prSet presAssocID="{98586585-D1C9-4E96-BC7E-45DFF83D662C}" presName="sibTrans" presStyleCnt="0"/>
      <dgm:spPr/>
    </dgm:pt>
    <dgm:pt modelId="{5EC2D187-1FB6-4579-9489-1D5CB765FE87}" type="pres">
      <dgm:prSet presAssocID="{4A37A436-3B5E-4FD1-AAD2-08D83D1847FC}" presName="compNode" presStyleCnt="0"/>
      <dgm:spPr/>
    </dgm:pt>
    <dgm:pt modelId="{888D51E6-A99E-4EDD-8791-E8D39D7F743F}" type="pres">
      <dgm:prSet presAssocID="{4A37A436-3B5E-4FD1-AAD2-08D83D1847FC}" presName="bgRect" presStyleLbl="bgShp" presStyleIdx="1" presStyleCnt="4"/>
      <dgm:spPr/>
    </dgm:pt>
    <dgm:pt modelId="{8AA57937-673B-450F-84EA-35D657B44017}" type="pres">
      <dgm:prSet presAssocID="{4A37A436-3B5E-4FD1-AAD2-08D83D1847F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elder"/>
        </a:ext>
      </dgm:extLst>
    </dgm:pt>
    <dgm:pt modelId="{C8148D41-40C5-4BE0-86ED-B34DE02DAE8D}" type="pres">
      <dgm:prSet presAssocID="{4A37A436-3B5E-4FD1-AAD2-08D83D1847FC}" presName="spaceRect" presStyleCnt="0"/>
      <dgm:spPr/>
    </dgm:pt>
    <dgm:pt modelId="{099FBFE1-6647-4087-BA77-845489679EA3}" type="pres">
      <dgm:prSet presAssocID="{4A37A436-3B5E-4FD1-AAD2-08D83D1847FC}" presName="parTx" presStyleLbl="revTx" presStyleIdx="1" presStyleCnt="7">
        <dgm:presLayoutVars>
          <dgm:chMax val="0"/>
          <dgm:chPref val="0"/>
        </dgm:presLayoutVars>
      </dgm:prSet>
      <dgm:spPr/>
    </dgm:pt>
    <dgm:pt modelId="{5D8EF9A9-7632-433E-ABD2-D2082F2F0E1A}" type="pres">
      <dgm:prSet presAssocID="{4A37A436-3B5E-4FD1-AAD2-08D83D1847FC}" presName="desTx" presStyleLbl="revTx" presStyleIdx="2" presStyleCnt="7">
        <dgm:presLayoutVars/>
      </dgm:prSet>
      <dgm:spPr/>
    </dgm:pt>
    <dgm:pt modelId="{BD5D69F8-F437-4D27-9793-5C027AF67C6B}" type="pres">
      <dgm:prSet presAssocID="{F7BFDCB9-25FC-459A-954E-C3AA9070AC84}" presName="sibTrans" presStyleCnt="0"/>
      <dgm:spPr/>
    </dgm:pt>
    <dgm:pt modelId="{3E655021-05E7-4385-809A-171DC651E452}" type="pres">
      <dgm:prSet presAssocID="{13F12577-D856-45C3-82D6-1CBA410DB822}" presName="compNode" presStyleCnt="0"/>
      <dgm:spPr/>
    </dgm:pt>
    <dgm:pt modelId="{95E00FFE-5E50-41E6-9A72-849180386956}" type="pres">
      <dgm:prSet presAssocID="{13F12577-D856-45C3-82D6-1CBA410DB822}" presName="bgRect" presStyleLbl="bgShp" presStyleIdx="2" presStyleCnt="4"/>
      <dgm:spPr/>
    </dgm:pt>
    <dgm:pt modelId="{C78A3097-FFE1-4857-80EB-69C8BAB4E01A}" type="pres">
      <dgm:prSet presAssocID="{13F12577-D856-45C3-82D6-1CBA410DB82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acher"/>
        </a:ext>
      </dgm:extLst>
    </dgm:pt>
    <dgm:pt modelId="{C108BCE9-4091-437F-909C-17F56D93E50B}" type="pres">
      <dgm:prSet presAssocID="{13F12577-D856-45C3-82D6-1CBA410DB822}" presName="spaceRect" presStyleCnt="0"/>
      <dgm:spPr/>
    </dgm:pt>
    <dgm:pt modelId="{E12CF894-2CCC-4035-A0F9-E7069EEB25C8}" type="pres">
      <dgm:prSet presAssocID="{13F12577-D856-45C3-82D6-1CBA410DB822}" presName="parTx" presStyleLbl="revTx" presStyleIdx="3" presStyleCnt="7">
        <dgm:presLayoutVars>
          <dgm:chMax val="0"/>
          <dgm:chPref val="0"/>
        </dgm:presLayoutVars>
      </dgm:prSet>
      <dgm:spPr/>
    </dgm:pt>
    <dgm:pt modelId="{6B7600EA-1027-4033-9CC1-C92430CAE812}" type="pres">
      <dgm:prSet presAssocID="{13F12577-D856-45C3-82D6-1CBA410DB822}" presName="desTx" presStyleLbl="revTx" presStyleIdx="4" presStyleCnt="7">
        <dgm:presLayoutVars/>
      </dgm:prSet>
      <dgm:spPr/>
    </dgm:pt>
    <dgm:pt modelId="{64653B8C-C831-4C95-B523-5079B00CEF11}" type="pres">
      <dgm:prSet presAssocID="{75B5C6B7-2974-4960-9326-84FBE383AD0A}" presName="sibTrans" presStyleCnt="0"/>
      <dgm:spPr/>
    </dgm:pt>
    <dgm:pt modelId="{5971BCF6-13A6-4D72-B352-109CFBBC3424}" type="pres">
      <dgm:prSet presAssocID="{ADEAE23C-1EAB-4CDC-A4EE-53EFDB0B6830}" presName="compNode" presStyleCnt="0"/>
      <dgm:spPr/>
    </dgm:pt>
    <dgm:pt modelId="{6A105884-C676-40C5-8542-7264C8F14CD2}" type="pres">
      <dgm:prSet presAssocID="{ADEAE23C-1EAB-4CDC-A4EE-53EFDB0B6830}" presName="bgRect" presStyleLbl="bgShp" presStyleIdx="3" presStyleCnt="4"/>
      <dgm:spPr/>
    </dgm:pt>
    <dgm:pt modelId="{52851B72-F6E9-40E8-9C45-5D8546D98283}" type="pres">
      <dgm:prSet presAssocID="{ADEAE23C-1EAB-4CDC-A4EE-53EFDB0B683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12330B2B-8F8E-4E71-BB85-6DDA54579ABF}" type="pres">
      <dgm:prSet presAssocID="{ADEAE23C-1EAB-4CDC-A4EE-53EFDB0B6830}" presName="spaceRect" presStyleCnt="0"/>
      <dgm:spPr/>
    </dgm:pt>
    <dgm:pt modelId="{E8E5C1FD-AE5B-4816-B471-EF34EEEDE7F0}" type="pres">
      <dgm:prSet presAssocID="{ADEAE23C-1EAB-4CDC-A4EE-53EFDB0B6830}" presName="parTx" presStyleLbl="revTx" presStyleIdx="5" presStyleCnt="7">
        <dgm:presLayoutVars>
          <dgm:chMax val="0"/>
          <dgm:chPref val="0"/>
        </dgm:presLayoutVars>
      </dgm:prSet>
      <dgm:spPr/>
    </dgm:pt>
    <dgm:pt modelId="{57E0AB79-F269-4DB6-991A-C0A641D424B8}" type="pres">
      <dgm:prSet presAssocID="{ADEAE23C-1EAB-4CDC-A4EE-53EFDB0B6830}" presName="desTx" presStyleLbl="revTx" presStyleIdx="6" presStyleCnt="7">
        <dgm:presLayoutVars/>
      </dgm:prSet>
      <dgm:spPr/>
    </dgm:pt>
  </dgm:ptLst>
  <dgm:cxnLst>
    <dgm:cxn modelId="{F389D50C-275C-4843-8866-3B9DA59EB5FD}" srcId="{3DD26779-CBE2-4198-8DC6-968999590FDF}" destId="{5273D63A-ECFB-4047-BB58-268500B4C2AA}" srcOrd="0" destOrd="0" parTransId="{53C4BFFE-865E-4574-9DF6-37AE9813AC63}" sibTransId="{98586585-D1C9-4E96-BC7E-45DFF83D662C}"/>
    <dgm:cxn modelId="{112A8C16-C33E-45E9-BC81-7DC5B5604BDA}" type="presOf" srcId="{4A37A436-3B5E-4FD1-AAD2-08D83D1847FC}" destId="{099FBFE1-6647-4087-BA77-845489679EA3}" srcOrd="0" destOrd="0" presId="urn:microsoft.com/office/officeart/2018/2/layout/IconVerticalSolidList"/>
    <dgm:cxn modelId="{C5E6622D-09E2-44AA-94A6-0E9B8C676591}" srcId="{3DD26779-CBE2-4198-8DC6-968999590FDF}" destId="{4A37A436-3B5E-4FD1-AAD2-08D83D1847FC}" srcOrd="1" destOrd="0" parTransId="{12D334C2-8BF5-454F-A94B-4D92BE2BEA49}" sibTransId="{F7BFDCB9-25FC-459A-954E-C3AA9070AC84}"/>
    <dgm:cxn modelId="{AA3AE12F-48E2-497D-B19A-5A18F091D5DB}" srcId="{3DD26779-CBE2-4198-8DC6-968999590FDF}" destId="{ADEAE23C-1EAB-4CDC-A4EE-53EFDB0B6830}" srcOrd="3" destOrd="0" parTransId="{328EEB60-56FB-42DF-8148-71027D3CBB02}" sibTransId="{4B4E7C38-3E91-4813-87DF-9B233ACA80DE}"/>
    <dgm:cxn modelId="{DF9E7448-ADD5-4C82-89F5-9D1588FCE743}" srcId="{ADEAE23C-1EAB-4CDC-A4EE-53EFDB0B6830}" destId="{F6B2785A-B1CF-4786-9F1F-60A22DFAE9CD}" srcOrd="1" destOrd="0" parTransId="{AFF5BAE9-39F8-45D4-9926-25F30F869A47}" sibTransId="{B8D1A1FF-4DFD-4B5E-AF49-D29BE679FDBA}"/>
    <dgm:cxn modelId="{D4F8D44E-6DFC-4FC1-B979-077E927FF8E7}" type="presOf" srcId="{7C83E804-366B-4277-B138-C31BFEE03819}" destId="{6B7600EA-1027-4033-9CC1-C92430CAE812}" srcOrd="0" destOrd="1" presId="urn:microsoft.com/office/officeart/2018/2/layout/IconVerticalSolidList"/>
    <dgm:cxn modelId="{49591D70-54D6-4D09-80EC-79AE846EDA1D}" srcId="{ADEAE23C-1EAB-4CDC-A4EE-53EFDB0B6830}" destId="{0E0846CB-89C1-461B-AB46-F9CDFEBD702A}" srcOrd="0" destOrd="0" parTransId="{956FC023-C558-4EDA-9022-1B87D3B91B64}" sibTransId="{9F90EDE5-B17F-4703-8D6B-B3835B896EBE}"/>
    <dgm:cxn modelId="{AD899279-E2A8-41D7-A8AA-FED5B8E46056}" type="presOf" srcId="{5273D63A-ECFB-4047-BB58-268500B4C2AA}" destId="{58830E28-4327-4CBB-BF50-7AFA29ECDF42}" srcOrd="0" destOrd="0" presId="urn:microsoft.com/office/officeart/2018/2/layout/IconVerticalSolidList"/>
    <dgm:cxn modelId="{2567AA8F-A510-4C74-94E7-CC1C8000D2A8}" type="presOf" srcId="{3DD26779-CBE2-4198-8DC6-968999590FDF}" destId="{A816356A-2FA5-4DE5-A428-C41E71F80F96}" srcOrd="0" destOrd="0" presId="urn:microsoft.com/office/officeart/2018/2/layout/IconVerticalSolidList"/>
    <dgm:cxn modelId="{292E17A3-159E-469A-A194-F878D5C4926D}" type="presOf" srcId="{13F12577-D856-45C3-82D6-1CBA410DB822}" destId="{E12CF894-2CCC-4035-A0F9-E7069EEB25C8}" srcOrd="0" destOrd="0" presId="urn:microsoft.com/office/officeart/2018/2/layout/IconVerticalSolidList"/>
    <dgm:cxn modelId="{B7333DAE-6098-40E7-BDCC-E0DF5AE031B2}" type="presOf" srcId="{ADEAE23C-1EAB-4CDC-A4EE-53EFDB0B6830}" destId="{E8E5C1FD-AE5B-4816-B471-EF34EEEDE7F0}" srcOrd="0" destOrd="0" presId="urn:microsoft.com/office/officeart/2018/2/layout/IconVerticalSolidList"/>
    <dgm:cxn modelId="{BB2472BA-EE80-438A-9826-57FDD2E445B2}" srcId="{13F12577-D856-45C3-82D6-1CBA410DB822}" destId="{D3B1F607-D6A7-48EF-A1D2-AD9F28B92035}" srcOrd="0" destOrd="0" parTransId="{9501C4CB-6219-4C73-A53D-6A538DA35E72}" sibTransId="{10861B38-672A-46B8-9930-F62A207D1601}"/>
    <dgm:cxn modelId="{78ED92BF-BBF0-427A-B24E-A8CCB1537D43}" type="presOf" srcId="{0E0846CB-89C1-461B-AB46-F9CDFEBD702A}" destId="{57E0AB79-F269-4DB6-991A-C0A641D424B8}" srcOrd="0" destOrd="0" presId="urn:microsoft.com/office/officeart/2018/2/layout/IconVerticalSolidList"/>
    <dgm:cxn modelId="{6670CAC6-304E-4401-B09B-EBDA1EA4AF8E}" srcId="{4A37A436-3B5E-4FD1-AAD2-08D83D1847FC}" destId="{75FD13C7-64E5-46E2-A5F6-BAA861F6F2F6}" srcOrd="1" destOrd="0" parTransId="{F951DD02-A03C-47F2-99DB-3A0752EF736E}" sibTransId="{6C467B63-61BD-44F2-8858-C1C0024E894F}"/>
    <dgm:cxn modelId="{5819A0C9-6DB7-4CA4-A794-B0035076CA0D}" srcId="{13F12577-D856-45C3-82D6-1CBA410DB822}" destId="{7C83E804-366B-4277-B138-C31BFEE03819}" srcOrd="1" destOrd="0" parTransId="{CB4BF306-BC4D-4127-8A48-EBADBC31930C}" sibTransId="{9434DA47-7B87-458C-9F52-26764C4F9C84}"/>
    <dgm:cxn modelId="{B9CE13CA-E353-4004-87BD-1E5416358896}" srcId="{ADEAE23C-1EAB-4CDC-A4EE-53EFDB0B6830}" destId="{4D08D82D-4AAF-470C-987C-934BEF16491B}" srcOrd="2" destOrd="0" parTransId="{09ED39E9-7BF9-41C5-A24B-3A9221DEEBCD}" sibTransId="{34D3C665-CFD8-4EAE-BADD-2287CCA1E817}"/>
    <dgm:cxn modelId="{389B41DD-3891-47A9-BA39-16707DEBAC8E}" type="presOf" srcId="{F6B2785A-B1CF-4786-9F1F-60A22DFAE9CD}" destId="{57E0AB79-F269-4DB6-991A-C0A641D424B8}" srcOrd="0" destOrd="1" presId="urn:microsoft.com/office/officeart/2018/2/layout/IconVerticalSolidList"/>
    <dgm:cxn modelId="{23CB6EE2-2ED6-44E8-B4EE-95C662E71477}" type="presOf" srcId="{75FD13C7-64E5-46E2-A5F6-BAA861F6F2F6}" destId="{5D8EF9A9-7632-433E-ABD2-D2082F2F0E1A}" srcOrd="0" destOrd="1" presId="urn:microsoft.com/office/officeart/2018/2/layout/IconVerticalSolidList"/>
    <dgm:cxn modelId="{368978E3-5659-48A3-92A7-102D13FD2A92}" srcId="{4A37A436-3B5E-4FD1-AAD2-08D83D1847FC}" destId="{2824CB5A-831D-43F7-A08C-972EE7B50823}" srcOrd="0" destOrd="0" parTransId="{164B0218-2F47-4C45-BD11-4A733F566003}" sibTransId="{9E5CA952-F34A-46CC-8690-0ABB13A82421}"/>
    <dgm:cxn modelId="{358F63E8-A4B1-426A-A257-4F80CA424C25}" type="presOf" srcId="{2824CB5A-831D-43F7-A08C-972EE7B50823}" destId="{5D8EF9A9-7632-433E-ABD2-D2082F2F0E1A}" srcOrd="0" destOrd="0" presId="urn:microsoft.com/office/officeart/2018/2/layout/IconVerticalSolidList"/>
    <dgm:cxn modelId="{3683FCE9-B59D-4DBF-AD85-8A357C94495D}" type="presOf" srcId="{D3B1F607-D6A7-48EF-A1D2-AD9F28B92035}" destId="{6B7600EA-1027-4033-9CC1-C92430CAE812}" srcOrd="0" destOrd="0" presId="urn:microsoft.com/office/officeart/2018/2/layout/IconVerticalSolidList"/>
    <dgm:cxn modelId="{1200C8F2-1020-4331-9C0D-D116041376DD}" type="presOf" srcId="{4D08D82D-4AAF-470C-987C-934BEF16491B}" destId="{57E0AB79-F269-4DB6-991A-C0A641D424B8}" srcOrd="0" destOrd="2" presId="urn:microsoft.com/office/officeart/2018/2/layout/IconVerticalSolidList"/>
    <dgm:cxn modelId="{94181BF6-E4F5-4D6C-A832-ADE24EF38162}" srcId="{3DD26779-CBE2-4198-8DC6-968999590FDF}" destId="{13F12577-D856-45C3-82D6-1CBA410DB822}" srcOrd="2" destOrd="0" parTransId="{25878E57-6CAB-4F24-80F7-AF680A3474F7}" sibTransId="{75B5C6B7-2974-4960-9326-84FBE383AD0A}"/>
    <dgm:cxn modelId="{3701C84E-412B-4110-A4F2-1B8B0B465062}" type="presParOf" srcId="{A816356A-2FA5-4DE5-A428-C41E71F80F96}" destId="{0288C4C9-9097-4A15-AC78-92740E108F6A}" srcOrd="0" destOrd="0" presId="urn:microsoft.com/office/officeart/2018/2/layout/IconVerticalSolidList"/>
    <dgm:cxn modelId="{72A7A487-1915-4AD6-8496-6D5B9E212893}" type="presParOf" srcId="{0288C4C9-9097-4A15-AC78-92740E108F6A}" destId="{61DFF667-7866-45E4-9EC1-FE7B4F5F1D9D}" srcOrd="0" destOrd="0" presId="urn:microsoft.com/office/officeart/2018/2/layout/IconVerticalSolidList"/>
    <dgm:cxn modelId="{79AB0DD9-2C95-4FE9-A9C2-B00D04C7F17F}" type="presParOf" srcId="{0288C4C9-9097-4A15-AC78-92740E108F6A}" destId="{38AD0107-5E3E-410B-824A-54631B866FE5}" srcOrd="1" destOrd="0" presId="urn:microsoft.com/office/officeart/2018/2/layout/IconVerticalSolidList"/>
    <dgm:cxn modelId="{7D73972B-4344-4EE0-8D91-2951D5FDACB6}" type="presParOf" srcId="{0288C4C9-9097-4A15-AC78-92740E108F6A}" destId="{D1550671-E5FF-4E8C-9592-E9714BB907D5}" srcOrd="2" destOrd="0" presId="urn:microsoft.com/office/officeart/2018/2/layout/IconVerticalSolidList"/>
    <dgm:cxn modelId="{DCE01FD9-5EBA-40DF-B591-093C902766B7}" type="presParOf" srcId="{0288C4C9-9097-4A15-AC78-92740E108F6A}" destId="{58830E28-4327-4CBB-BF50-7AFA29ECDF42}" srcOrd="3" destOrd="0" presId="urn:microsoft.com/office/officeart/2018/2/layout/IconVerticalSolidList"/>
    <dgm:cxn modelId="{4BD6F65E-B961-49AC-933B-98E14715B236}" type="presParOf" srcId="{A816356A-2FA5-4DE5-A428-C41E71F80F96}" destId="{BA37D8E6-7397-47BF-843B-042B7C29ED35}" srcOrd="1" destOrd="0" presId="urn:microsoft.com/office/officeart/2018/2/layout/IconVerticalSolidList"/>
    <dgm:cxn modelId="{6373D201-511F-4CC0-A426-AAA95B50F10A}" type="presParOf" srcId="{A816356A-2FA5-4DE5-A428-C41E71F80F96}" destId="{5EC2D187-1FB6-4579-9489-1D5CB765FE87}" srcOrd="2" destOrd="0" presId="urn:microsoft.com/office/officeart/2018/2/layout/IconVerticalSolidList"/>
    <dgm:cxn modelId="{4F4FA779-1A1B-4FCF-90F8-70DF986D8E28}" type="presParOf" srcId="{5EC2D187-1FB6-4579-9489-1D5CB765FE87}" destId="{888D51E6-A99E-4EDD-8791-E8D39D7F743F}" srcOrd="0" destOrd="0" presId="urn:microsoft.com/office/officeart/2018/2/layout/IconVerticalSolidList"/>
    <dgm:cxn modelId="{6E093897-B0FA-4163-979D-921D83646FE8}" type="presParOf" srcId="{5EC2D187-1FB6-4579-9489-1D5CB765FE87}" destId="{8AA57937-673B-450F-84EA-35D657B44017}" srcOrd="1" destOrd="0" presId="urn:microsoft.com/office/officeart/2018/2/layout/IconVerticalSolidList"/>
    <dgm:cxn modelId="{84793955-18C2-4110-8B14-9240FD32EB57}" type="presParOf" srcId="{5EC2D187-1FB6-4579-9489-1D5CB765FE87}" destId="{C8148D41-40C5-4BE0-86ED-B34DE02DAE8D}" srcOrd="2" destOrd="0" presId="urn:microsoft.com/office/officeart/2018/2/layout/IconVerticalSolidList"/>
    <dgm:cxn modelId="{2333911A-E442-4DEA-B5FA-89C15FDBE23D}" type="presParOf" srcId="{5EC2D187-1FB6-4579-9489-1D5CB765FE87}" destId="{099FBFE1-6647-4087-BA77-845489679EA3}" srcOrd="3" destOrd="0" presId="urn:microsoft.com/office/officeart/2018/2/layout/IconVerticalSolidList"/>
    <dgm:cxn modelId="{E5C4DFF7-733E-4FAF-B0B0-A397A94967BA}" type="presParOf" srcId="{5EC2D187-1FB6-4579-9489-1D5CB765FE87}" destId="{5D8EF9A9-7632-433E-ABD2-D2082F2F0E1A}" srcOrd="4" destOrd="0" presId="urn:microsoft.com/office/officeart/2018/2/layout/IconVerticalSolidList"/>
    <dgm:cxn modelId="{1C26FC8A-4040-47E3-849B-BFD68E456FA2}" type="presParOf" srcId="{A816356A-2FA5-4DE5-A428-C41E71F80F96}" destId="{BD5D69F8-F437-4D27-9793-5C027AF67C6B}" srcOrd="3" destOrd="0" presId="urn:microsoft.com/office/officeart/2018/2/layout/IconVerticalSolidList"/>
    <dgm:cxn modelId="{B55FAA09-9E51-460A-88C5-94DBFC55175C}" type="presParOf" srcId="{A816356A-2FA5-4DE5-A428-C41E71F80F96}" destId="{3E655021-05E7-4385-809A-171DC651E452}" srcOrd="4" destOrd="0" presId="urn:microsoft.com/office/officeart/2018/2/layout/IconVerticalSolidList"/>
    <dgm:cxn modelId="{4CADB149-712D-4B7B-BAA6-3D3EA959A563}" type="presParOf" srcId="{3E655021-05E7-4385-809A-171DC651E452}" destId="{95E00FFE-5E50-41E6-9A72-849180386956}" srcOrd="0" destOrd="0" presId="urn:microsoft.com/office/officeart/2018/2/layout/IconVerticalSolidList"/>
    <dgm:cxn modelId="{2A2BCF0F-5B76-4364-8BC5-75502BAE534A}" type="presParOf" srcId="{3E655021-05E7-4385-809A-171DC651E452}" destId="{C78A3097-FFE1-4857-80EB-69C8BAB4E01A}" srcOrd="1" destOrd="0" presId="urn:microsoft.com/office/officeart/2018/2/layout/IconVerticalSolidList"/>
    <dgm:cxn modelId="{D140B8CE-E23D-40FE-B245-D8D2519E9FC6}" type="presParOf" srcId="{3E655021-05E7-4385-809A-171DC651E452}" destId="{C108BCE9-4091-437F-909C-17F56D93E50B}" srcOrd="2" destOrd="0" presId="urn:microsoft.com/office/officeart/2018/2/layout/IconVerticalSolidList"/>
    <dgm:cxn modelId="{A5670BFA-20FC-4772-B12F-AA8B4FEC255B}" type="presParOf" srcId="{3E655021-05E7-4385-809A-171DC651E452}" destId="{E12CF894-2CCC-4035-A0F9-E7069EEB25C8}" srcOrd="3" destOrd="0" presId="urn:microsoft.com/office/officeart/2018/2/layout/IconVerticalSolidList"/>
    <dgm:cxn modelId="{656E0606-1137-4C57-ADF3-AFDC660EB2C2}" type="presParOf" srcId="{3E655021-05E7-4385-809A-171DC651E452}" destId="{6B7600EA-1027-4033-9CC1-C92430CAE812}" srcOrd="4" destOrd="0" presId="urn:microsoft.com/office/officeart/2018/2/layout/IconVerticalSolidList"/>
    <dgm:cxn modelId="{6154D5E4-DEC5-41DA-B20B-C91A792A8425}" type="presParOf" srcId="{A816356A-2FA5-4DE5-A428-C41E71F80F96}" destId="{64653B8C-C831-4C95-B523-5079B00CEF11}" srcOrd="5" destOrd="0" presId="urn:microsoft.com/office/officeart/2018/2/layout/IconVerticalSolidList"/>
    <dgm:cxn modelId="{7C100BE6-A500-4C32-84C1-E1F1BCA59674}" type="presParOf" srcId="{A816356A-2FA5-4DE5-A428-C41E71F80F96}" destId="{5971BCF6-13A6-4D72-B352-109CFBBC3424}" srcOrd="6" destOrd="0" presId="urn:microsoft.com/office/officeart/2018/2/layout/IconVerticalSolidList"/>
    <dgm:cxn modelId="{552A58E3-A52A-40C0-96AA-EFB5C8AABB45}" type="presParOf" srcId="{5971BCF6-13A6-4D72-B352-109CFBBC3424}" destId="{6A105884-C676-40C5-8542-7264C8F14CD2}" srcOrd="0" destOrd="0" presId="urn:microsoft.com/office/officeart/2018/2/layout/IconVerticalSolidList"/>
    <dgm:cxn modelId="{E3DAAEA2-E3EE-4887-A11B-D8E7C9D37F71}" type="presParOf" srcId="{5971BCF6-13A6-4D72-B352-109CFBBC3424}" destId="{52851B72-F6E9-40E8-9C45-5D8546D98283}" srcOrd="1" destOrd="0" presId="urn:microsoft.com/office/officeart/2018/2/layout/IconVerticalSolidList"/>
    <dgm:cxn modelId="{38895603-0ABC-4A5B-98F2-CDFE60A2EB1A}" type="presParOf" srcId="{5971BCF6-13A6-4D72-B352-109CFBBC3424}" destId="{12330B2B-8F8E-4E71-BB85-6DDA54579ABF}" srcOrd="2" destOrd="0" presId="urn:microsoft.com/office/officeart/2018/2/layout/IconVerticalSolidList"/>
    <dgm:cxn modelId="{C30CC4B1-F138-4C0A-BA85-4A9F6640618A}" type="presParOf" srcId="{5971BCF6-13A6-4D72-B352-109CFBBC3424}" destId="{E8E5C1FD-AE5B-4816-B471-EF34EEEDE7F0}" srcOrd="3" destOrd="0" presId="urn:microsoft.com/office/officeart/2018/2/layout/IconVerticalSolidList"/>
    <dgm:cxn modelId="{05D55424-314D-4358-8975-6357B1FF8EB5}" type="presParOf" srcId="{5971BCF6-13A6-4D72-B352-109CFBBC3424}" destId="{57E0AB79-F269-4DB6-991A-C0A641D424B8}"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8C7E1D-2FD2-4ECE-AF0C-E2B7E32C8C0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7918696-C84C-43AE-B59F-83C62ABD1FB6}">
      <dgm:prSet/>
      <dgm:spPr>
        <a:solidFill>
          <a:schemeClr val="accent4">
            <a:lumMod val="50000"/>
          </a:schemeClr>
        </a:solidFill>
      </dgm:spPr>
      <dgm:t>
        <a:bodyPr/>
        <a:lstStyle/>
        <a:p>
          <a:r>
            <a:rPr lang="en-US" baseline="0"/>
            <a:t>Looking Ahead</a:t>
          </a:r>
          <a:endParaRPr lang="en-US"/>
        </a:p>
      </dgm:t>
    </dgm:pt>
    <dgm:pt modelId="{A9B71471-4C83-43A3-BCE7-19AF5FE2DA30}" type="parTrans" cxnId="{35674586-D31D-40D5-BF43-6EE41470F621}">
      <dgm:prSet/>
      <dgm:spPr/>
      <dgm:t>
        <a:bodyPr/>
        <a:lstStyle/>
        <a:p>
          <a:endParaRPr lang="en-US"/>
        </a:p>
      </dgm:t>
    </dgm:pt>
    <dgm:pt modelId="{8F3F448A-2925-408F-94EB-142125815677}" type="sibTrans" cxnId="{35674586-D31D-40D5-BF43-6EE41470F621}">
      <dgm:prSet/>
      <dgm:spPr/>
      <dgm:t>
        <a:bodyPr/>
        <a:lstStyle/>
        <a:p>
          <a:endParaRPr lang="en-US"/>
        </a:p>
      </dgm:t>
    </dgm:pt>
    <dgm:pt modelId="{0B295A71-48CA-4948-A820-95E9EDD0B5F4}" type="pres">
      <dgm:prSet presAssocID="{2D8C7E1D-2FD2-4ECE-AF0C-E2B7E32C8C0E}" presName="linear" presStyleCnt="0">
        <dgm:presLayoutVars>
          <dgm:animLvl val="lvl"/>
          <dgm:resizeHandles val="exact"/>
        </dgm:presLayoutVars>
      </dgm:prSet>
      <dgm:spPr/>
    </dgm:pt>
    <dgm:pt modelId="{70655A35-8A7D-48A3-828D-F739E4A3E170}" type="pres">
      <dgm:prSet presAssocID="{87918696-C84C-43AE-B59F-83C62ABD1FB6}" presName="parentText" presStyleLbl="node1" presStyleIdx="0" presStyleCnt="1">
        <dgm:presLayoutVars>
          <dgm:chMax val="0"/>
          <dgm:bulletEnabled val="1"/>
        </dgm:presLayoutVars>
      </dgm:prSet>
      <dgm:spPr/>
    </dgm:pt>
  </dgm:ptLst>
  <dgm:cxnLst>
    <dgm:cxn modelId="{9F566624-2CD3-486C-936C-C55EAEA562DB}" type="presOf" srcId="{87918696-C84C-43AE-B59F-83C62ABD1FB6}" destId="{70655A35-8A7D-48A3-828D-F739E4A3E170}" srcOrd="0" destOrd="0" presId="urn:microsoft.com/office/officeart/2005/8/layout/vList2"/>
    <dgm:cxn modelId="{35674586-D31D-40D5-BF43-6EE41470F621}" srcId="{2D8C7E1D-2FD2-4ECE-AF0C-E2B7E32C8C0E}" destId="{87918696-C84C-43AE-B59F-83C62ABD1FB6}" srcOrd="0" destOrd="0" parTransId="{A9B71471-4C83-43A3-BCE7-19AF5FE2DA30}" sibTransId="{8F3F448A-2925-408F-94EB-142125815677}"/>
    <dgm:cxn modelId="{CC9B65A5-74DD-4132-8450-D8423F8E714A}" type="presOf" srcId="{2D8C7E1D-2FD2-4ECE-AF0C-E2B7E32C8C0E}" destId="{0B295A71-48CA-4948-A820-95E9EDD0B5F4}" srcOrd="0" destOrd="0" presId="urn:microsoft.com/office/officeart/2005/8/layout/vList2"/>
    <dgm:cxn modelId="{43973051-2ED9-425F-8BB9-F30733141CCD}" type="presParOf" srcId="{0B295A71-48CA-4948-A820-95E9EDD0B5F4}" destId="{70655A35-8A7D-48A3-828D-F739E4A3E17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DC0302-BB73-4FDD-A38E-4CB5430D800E}"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0A3AD6CF-7F2A-4AB3-8253-E0D43309B611}">
      <dgm:prSet/>
      <dgm:spPr>
        <a:solidFill>
          <a:schemeClr val="accent4">
            <a:lumMod val="50000"/>
          </a:schemeClr>
        </a:solidFill>
      </dgm:spPr>
      <dgm:t>
        <a:bodyPr/>
        <a:lstStyle/>
        <a:p>
          <a:r>
            <a:rPr lang="en-US"/>
            <a:t>Expand Labs &amp; Certification Capacity</a:t>
          </a:r>
        </a:p>
      </dgm:t>
    </dgm:pt>
    <dgm:pt modelId="{37F32E91-4BFE-4DC9-A82C-F587453497BB}" type="parTrans" cxnId="{9B3EEEB1-4D4A-47F9-A3D7-81F638AD7A71}">
      <dgm:prSet/>
      <dgm:spPr/>
      <dgm:t>
        <a:bodyPr/>
        <a:lstStyle/>
        <a:p>
          <a:endParaRPr lang="en-US"/>
        </a:p>
      </dgm:t>
    </dgm:pt>
    <dgm:pt modelId="{A1F6404E-6C7C-4518-85AE-6B1884C63F3C}" type="sibTrans" cxnId="{9B3EEEB1-4D4A-47F9-A3D7-81F638AD7A71}">
      <dgm:prSet/>
      <dgm:spPr/>
      <dgm:t>
        <a:bodyPr/>
        <a:lstStyle/>
        <a:p>
          <a:endParaRPr lang="en-US"/>
        </a:p>
      </dgm:t>
    </dgm:pt>
    <dgm:pt modelId="{4799E7D7-2005-4666-BE31-C23CD864766F}">
      <dgm:prSet/>
      <dgm:spPr>
        <a:solidFill>
          <a:schemeClr val="accent4">
            <a:lumMod val="50000"/>
          </a:schemeClr>
        </a:solidFill>
      </dgm:spPr>
      <dgm:t>
        <a:bodyPr/>
        <a:lstStyle/>
        <a:p>
          <a:r>
            <a:rPr lang="en-US"/>
            <a:t>Grow IAQ &amp; Fire/Life Safety Legislation</a:t>
          </a:r>
        </a:p>
      </dgm:t>
    </dgm:pt>
    <dgm:pt modelId="{94771E78-37D5-4351-89C3-AC33A9F13177}" type="parTrans" cxnId="{39825F5C-AC67-4EB2-AADC-7C874937676A}">
      <dgm:prSet/>
      <dgm:spPr/>
      <dgm:t>
        <a:bodyPr/>
        <a:lstStyle/>
        <a:p>
          <a:endParaRPr lang="en-US"/>
        </a:p>
      </dgm:t>
    </dgm:pt>
    <dgm:pt modelId="{251A7A8C-0A36-465E-BE0E-FC12A12CBB1F}" type="sibTrans" cxnId="{39825F5C-AC67-4EB2-AADC-7C874937676A}">
      <dgm:prSet/>
      <dgm:spPr/>
      <dgm:t>
        <a:bodyPr/>
        <a:lstStyle/>
        <a:p>
          <a:endParaRPr lang="en-US"/>
        </a:p>
      </dgm:t>
    </dgm:pt>
    <dgm:pt modelId="{41584741-405F-4E9B-B821-BA7AA71BF173}">
      <dgm:prSet/>
      <dgm:spPr>
        <a:solidFill>
          <a:schemeClr val="accent4">
            <a:lumMod val="50000"/>
          </a:schemeClr>
        </a:solidFill>
      </dgm:spPr>
      <dgm:t>
        <a:bodyPr/>
        <a:lstStyle/>
        <a:p>
          <a:r>
            <a:rPr lang="en-US"/>
            <a:t>Strengthen Role in ASHRAE, NFPA, ICC, IAPMO</a:t>
          </a:r>
        </a:p>
      </dgm:t>
    </dgm:pt>
    <dgm:pt modelId="{A20A314A-DD8F-4CB3-88E5-83F19A48906A}" type="parTrans" cxnId="{FEB0A0F6-598A-44BA-A187-43683A0A4BF3}">
      <dgm:prSet/>
      <dgm:spPr/>
      <dgm:t>
        <a:bodyPr/>
        <a:lstStyle/>
        <a:p>
          <a:endParaRPr lang="en-US"/>
        </a:p>
      </dgm:t>
    </dgm:pt>
    <dgm:pt modelId="{09A6114E-A956-4252-9458-D711E7059C61}" type="sibTrans" cxnId="{FEB0A0F6-598A-44BA-A187-43683A0A4BF3}">
      <dgm:prSet/>
      <dgm:spPr/>
      <dgm:t>
        <a:bodyPr/>
        <a:lstStyle/>
        <a:p>
          <a:endParaRPr lang="en-US"/>
        </a:p>
      </dgm:t>
    </dgm:pt>
    <dgm:pt modelId="{EAE904D5-9C40-4088-85E1-36CBBE9F2662}">
      <dgm:prSet/>
      <dgm:spPr>
        <a:solidFill>
          <a:schemeClr val="accent4">
            <a:lumMod val="50000"/>
          </a:schemeClr>
        </a:solidFill>
      </dgm:spPr>
      <dgm:t>
        <a:bodyPr/>
        <a:lstStyle/>
        <a:p>
          <a:r>
            <a:rPr lang="en-US" dirty="0"/>
            <a:t>Position Locals Market Opportunities</a:t>
          </a:r>
        </a:p>
      </dgm:t>
    </dgm:pt>
    <dgm:pt modelId="{C4012B79-DC9E-4A77-B716-B029AF2F881C}" type="parTrans" cxnId="{7DD21681-3178-41E2-91B4-86D906D04523}">
      <dgm:prSet/>
      <dgm:spPr/>
      <dgm:t>
        <a:bodyPr/>
        <a:lstStyle/>
        <a:p>
          <a:endParaRPr lang="en-US"/>
        </a:p>
      </dgm:t>
    </dgm:pt>
    <dgm:pt modelId="{2C263567-561B-4FAB-99BB-128B1CF31CB9}" type="sibTrans" cxnId="{7DD21681-3178-41E2-91B4-86D906D04523}">
      <dgm:prSet/>
      <dgm:spPr/>
      <dgm:t>
        <a:bodyPr/>
        <a:lstStyle/>
        <a:p>
          <a:endParaRPr lang="en-US"/>
        </a:p>
      </dgm:t>
    </dgm:pt>
    <dgm:pt modelId="{4DACF733-F6C1-4DF0-8D05-593120B64BDB}" type="pres">
      <dgm:prSet presAssocID="{84DC0302-BB73-4FDD-A38E-4CB5430D800E}" presName="CompostProcess" presStyleCnt="0">
        <dgm:presLayoutVars>
          <dgm:dir/>
          <dgm:resizeHandles val="exact"/>
        </dgm:presLayoutVars>
      </dgm:prSet>
      <dgm:spPr/>
    </dgm:pt>
    <dgm:pt modelId="{D6FE39CF-2C27-49D4-AB9E-4011E35BBF99}" type="pres">
      <dgm:prSet presAssocID="{84DC0302-BB73-4FDD-A38E-4CB5430D800E}" presName="arrow" presStyleLbl="bgShp" presStyleIdx="0" presStyleCnt="1"/>
      <dgm:spPr>
        <a:solidFill>
          <a:schemeClr val="accent4"/>
        </a:solidFill>
      </dgm:spPr>
    </dgm:pt>
    <dgm:pt modelId="{2EEF025C-99E2-4EFC-A292-0BCD00FB954D}" type="pres">
      <dgm:prSet presAssocID="{84DC0302-BB73-4FDD-A38E-4CB5430D800E}" presName="linearProcess" presStyleCnt="0"/>
      <dgm:spPr/>
    </dgm:pt>
    <dgm:pt modelId="{E2264258-7115-4F1E-BA8E-96235303A2A2}" type="pres">
      <dgm:prSet presAssocID="{0A3AD6CF-7F2A-4AB3-8253-E0D43309B611}" presName="textNode" presStyleLbl="node1" presStyleIdx="0" presStyleCnt="4">
        <dgm:presLayoutVars>
          <dgm:bulletEnabled val="1"/>
        </dgm:presLayoutVars>
      </dgm:prSet>
      <dgm:spPr/>
    </dgm:pt>
    <dgm:pt modelId="{A3C76661-1D76-4D44-9148-7135753EB251}" type="pres">
      <dgm:prSet presAssocID="{A1F6404E-6C7C-4518-85AE-6B1884C63F3C}" presName="sibTrans" presStyleCnt="0"/>
      <dgm:spPr/>
    </dgm:pt>
    <dgm:pt modelId="{C76FB6D2-9D02-41D2-BBFD-7A694476C126}" type="pres">
      <dgm:prSet presAssocID="{4799E7D7-2005-4666-BE31-C23CD864766F}" presName="textNode" presStyleLbl="node1" presStyleIdx="1" presStyleCnt="4">
        <dgm:presLayoutVars>
          <dgm:bulletEnabled val="1"/>
        </dgm:presLayoutVars>
      </dgm:prSet>
      <dgm:spPr/>
    </dgm:pt>
    <dgm:pt modelId="{D46C68CF-305B-42A6-9129-AB5CE36DE2E0}" type="pres">
      <dgm:prSet presAssocID="{251A7A8C-0A36-465E-BE0E-FC12A12CBB1F}" presName="sibTrans" presStyleCnt="0"/>
      <dgm:spPr/>
    </dgm:pt>
    <dgm:pt modelId="{A32B7ACE-CEA6-4018-815B-6971503BDDF7}" type="pres">
      <dgm:prSet presAssocID="{41584741-405F-4E9B-B821-BA7AA71BF173}" presName="textNode" presStyleLbl="node1" presStyleIdx="2" presStyleCnt="4">
        <dgm:presLayoutVars>
          <dgm:bulletEnabled val="1"/>
        </dgm:presLayoutVars>
      </dgm:prSet>
      <dgm:spPr/>
    </dgm:pt>
    <dgm:pt modelId="{E640ADC3-2F32-41F2-B6AF-8B9A55795D35}" type="pres">
      <dgm:prSet presAssocID="{09A6114E-A956-4252-9458-D711E7059C61}" presName="sibTrans" presStyleCnt="0"/>
      <dgm:spPr/>
    </dgm:pt>
    <dgm:pt modelId="{68187ECB-479F-484F-A23C-FEAC7AC97D23}" type="pres">
      <dgm:prSet presAssocID="{EAE904D5-9C40-4088-85E1-36CBBE9F2662}" presName="textNode" presStyleLbl="node1" presStyleIdx="3" presStyleCnt="4">
        <dgm:presLayoutVars>
          <dgm:bulletEnabled val="1"/>
        </dgm:presLayoutVars>
      </dgm:prSet>
      <dgm:spPr/>
    </dgm:pt>
  </dgm:ptLst>
  <dgm:cxnLst>
    <dgm:cxn modelId="{CBDBB61E-6452-436C-A95D-F6FC682A65C1}" type="presOf" srcId="{84DC0302-BB73-4FDD-A38E-4CB5430D800E}" destId="{4DACF733-F6C1-4DF0-8D05-593120B64BDB}" srcOrd="0" destOrd="0" presId="urn:microsoft.com/office/officeart/2005/8/layout/hProcess9"/>
    <dgm:cxn modelId="{39825F5C-AC67-4EB2-AADC-7C874937676A}" srcId="{84DC0302-BB73-4FDD-A38E-4CB5430D800E}" destId="{4799E7D7-2005-4666-BE31-C23CD864766F}" srcOrd="1" destOrd="0" parTransId="{94771E78-37D5-4351-89C3-AC33A9F13177}" sibTransId="{251A7A8C-0A36-465E-BE0E-FC12A12CBB1F}"/>
    <dgm:cxn modelId="{B643C76A-C2E0-42A3-8676-34E9899592B4}" type="presOf" srcId="{0A3AD6CF-7F2A-4AB3-8253-E0D43309B611}" destId="{E2264258-7115-4F1E-BA8E-96235303A2A2}" srcOrd="0" destOrd="0" presId="urn:microsoft.com/office/officeart/2005/8/layout/hProcess9"/>
    <dgm:cxn modelId="{61930F51-0DD8-4CF7-AD3E-9A1C489B8D7A}" type="presOf" srcId="{41584741-405F-4E9B-B821-BA7AA71BF173}" destId="{A32B7ACE-CEA6-4018-815B-6971503BDDF7}" srcOrd="0" destOrd="0" presId="urn:microsoft.com/office/officeart/2005/8/layout/hProcess9"/>
    <dgm:cxn modelId="{7DD21681-3178-41E2-91B4-86D906D04523}" srcId="{84DC0302-BB73-4FDD-A38E-4CB5430D800E}" destId="{EAE904D5-9C40-4088-85E1-36CBBE9F2662}" srcOrd="3" destOrd="0" parTransId="{C4012B79-DC9E-4A77-B716-B029AF2F881C}" sibTransId="{2C263567-561B-4FAB-99BB-128B1CF31CB9}"/>
    <dgm:cxn modelId="{9B3EEEB1-4D4A-47F9-A3D7-81F638AD7A71}" srcId="{84DC0302-BB73-4FDD-A38E-4CB5430D800E}" destId="{0A3AD6CF-7F2A-4AB3-8253-E0D43309B611}" srcOrd="0" destOrd="0" parTransId="{37F32E91-4BFE-4DC9-A82C-F587453497BB}" sibTransId="{A1F6404E-6C7C-4518-85AE-6B1884C63F3C}"/>
    <dgm:cxn modelId="{9A0B1AD6-1E8B-4365-83B5-629F21B17A3D}" type="presOf" srcId="{EAE904D5-9C40-4088-85E1-36CBBE9F2662}" destId="{68187ECB-479F-484F-A23C-FEAC7AC97D23}" srcOrd="0" destOrd="0" presId="urn:microsoft.com/office/officeart/2005/8/layout/hProcess9"/>
    <dgm:cxn modelId="{6F80EAE7-4CCC-444F-AC14-E46E0B681E24}" type="presOf" srcId="{4799E7D7-2005-4666-BE31-C23CD864766F}" destId="{C76FB6D2-9D02-41D2-BBFD-7A694476C126}" srcOrd="0" destOrd="0" presId="urn:microsoft.com/office/officeart/2005/8/layout/hProcess9"/>
    <dgm:cxn modelId="{FEB0A0F6-598A-44BA-A187-43683A0A4BF3}" srcId="{84DC0302-BB73-4FDD-A38E-4CB5430D800E}" destId="{41584741-405F-4E9B-B821-BA7AA71BF173}" srcOrd="2" destOrd="0" parTransId="{A20A314A-DD8F-4CB3-88E5-83F19A48906A}" sibTransId="{09A6114E-A956-4252-9458-D711E7059C61}"/>
    <dgm:cxn modelId="{DC889F55-CBB4-4B46-89D0-506119632862}" type="presParOf" srcId="{4DACF733-F6C1-4DF0-8D05-593120B64BDB}" destId="{D6FE39CF-2C27-49D4-AB9E-4011E35BBF99}" srcOrd="0" destOrd="0" presId="urn:microsoft.com/office/officeart/2005/8/layout/hProcess9"/>
    <dgm:cxn modelId="{9716155E-2909-40D6-8156-79EDF90A1FE6}" type="presParOf" srcId="{4DACF733-F6C1-4DF0-8D05-593120B64BDB}" destId="{2EEF025C-99E2-4EFC-A292-0BCD00FB954D}" srcOrd="1" destOrd="0" presId="urn:microsoft.com/office/officeart/2005/8/layout/hProcess9"/>
    <dgm:cxn modelId="{8814D957-EB86-4377-8E08-6037D39C423C}" type="presParOf" srcId="{2EEF025C-99E2-4EFC-A292-0BCD00FB954D}" destId="{E2264258-7115-4F1E-BA8E-96235303A2A2}" srcOrd="0" destOrd="0" presId="urn:microsoft.com/office/officeart/2005/8/layout/hProcess9"/>
    <dgm:cxn modelId="{0D163951-36BF-4B40-9A91-30669AEBF89D}" type="presParOf" srcId="{2EEF025C-99E2-4EFC-A292-0BCD00FB954D}" destId="{A3C76661-1D76-4D44-9148-7135753EB251}" srcOrd="1" destOrd="0" presId="urn:microsoft.com/office/officeart/2005/8/layout/hProcess9"/>
    <dgm:cxn modelId="{7C78BAE1-3850-4C66-B95D-899EFED8AC15}" type="presParOf" srcId="{2EEF025C-99E2-4EFC-A292-0BCD00FB954D}" destId="{C76FB6D2-9D02-41D2-BBFD-7A694476C126}" srcOrd="2" destOrd="0" presId="urn:microsoft.com/office/officeart/2005/8/layout/hProcess9"/>
    <dgm:cxn modelId="{9C920842-862E-4C52-AC71-07ACFC7D602C}" type="presParOf" srcId="{2EEF025C-99E2-4EFC-A292-0BCD00FB954D}" destId="{D46C68CF-305B-42A6-9129-AB5CE36DE2E0}" srcOrd="3" destOrd="0" presId="urn:microsoft.com/office/officeart/2005/8/layout/hProcess9"/>
    <dgm:cxn modelId="{C56F8259-FE76-42DD-A676-D2E330E5DF23}" type="presParOf" srcId="{2EEF025C-99E2-4EFC-A292-0BCD00FB954D}" destId="{A32B7ACE-CEA6-4018-815B-6971503BDDF7}" srcOrd="4" destOrd="0" presId="urn:microsoft.com/office/officeart/2005/8/layout/hProcess9"/>
    <dgm:cxn modelId="{BFC8D79B-7E28-4F32-BEAC-B09EC913C8D1}" type="presParOf" srcId="{2EEF025C-99E2-4EFC-A292-0BCD00FB954D}" destId="{E640ADC3-2F32-41F2-B6AF-8B9A55795D35}" srcOrd="5" destOrd="0" presId="urn:microsoft.com/office/officeart/2005/8/layout/hProcess9"/>
    <dgm:cxn modelId="{0A487DD1-327D-4A7C-93DD-DBF5E56C727D}" type="presParOf" srcId="{2EEF025C-99E2-4EFC-A292-0BCD00FB954D}" destId="{68187ECB-479F-484F-A23C-FEAC7AC97D23}" srcOrd="6"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9761B31-280D-4ACE-8788-E05712C8ED82}"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en-US"/>
        </a:p>
      </dgm:t>
    </dgm:pt>
    <dgm:pt modelId="{2BF3E4B0-E6A1-4963-B6AB-F06BBC4ABB9F}">
      <dgm:prSet custT="1"/>
      <dgm:spPr>
        <a:solidFill>
          <a:srgbClr val="007CC3"/>
        </a:solidFill>
      </dgm:spPr>
      <dgm:t>
        <a:bodyPr/>
        <a:lstStyle/>
        <a:p>
          <a:pPr algn="ctr"/>
          <a:r>
            <a:rPr lang="en-US" sz="3200" b="1">
              <a:solidFill>
                <a:schemeClr val="bg1"/>
              </a:solidFill>
            </a:rPr>
            <a:t> Call to Action</a:t>
          </a:r>
        </a:p>
        <a:p>
          <a:pPr algn="l"/>
          <a:endParaRPr lang="en-US" sz="3200" b="1">
            <a:solidFill>
              <a:schemeClr val="bg1"/>
            </a:solidFill>
          </a:endParaRPr>
        </a:p>
      </dgm:t>
    </dgm:pt>
    <dgm:pt modelId="{6AA8C6F9-6772-4909-8720-EEA83E57B120}" type="parTrans" cxnId="{9958E360-8912-42EE-A9FA-F632665DACB2}">
      <dgm:prSet/>
      <dgm:spPr/>
      <dgm:t>
        <a:bodyPr/>
        <a:lstStyle/>
        <a:p>
          <a:endParaRPr lang="en-US"/>
        </a:p>
      </dgm:t>
    </dgm:pt>
    <dgm:pt modelId="{9F3073E2-6FE2-4984-9CC0-A60352B40DE6}" type="sibTrans" cxnId="{9958E360-8912-42EE-A9FA-F632665DACB2}">
      <dgm:prSet/>
      <dgm:spPr/>
      <dgm:t>
        <a:bodyPr/>
        <a:lstStyle/>
        <a:p>
          <a:endParaRPr lang="en-US"/>
        </a:p>
      </dgm:t>
    </dgm:pt>
    <dgm:pt modelId="{A6E6A7C2-8102-4C06-BC28-FE6ACFB92739}">
      <dgm:prSet custT="1"/>
      <dgm:spPr/>
      <dgm:t>
        <a:bodyPr/>
        <a:lstStyle/>
        <a:p>
          <a:r>
            <a:rPr lang="en-US" sz="3000"/>
            <a:t>Union Leadership and Training = Key to Advancing NEMI and ICB’s Mission</a:t>
          </a:r>
          <a:r>
            <a:rPr lang="en-US" sz="3200"/>
            <a:t>	</a:t>
          </a:r>
        </a:p>
      </dgm:t>
    </dgm:pt>
    <dgm:pt modelId="{6CCAF80B-7C1A-4674-970A-7162D4D86AC4}" type="parTrans" cxnId="{E2555645-8420-44BF-A941-8D9C12550A27}">
      <dgm:prSet/>
      <dgm:spPr/>
      <dgm:t>
        <a:bodyPr/>
        <a:lstStyle/>
        <a:p>
          <a:endParaRPr lang="en-US"/>
        </a:p>
      </dgm:t>
    </dgm:pt>
    <dgm:pt modelId="{E6D93F23-9638-45E6-8D62-A93424A6D055}" type="sibTrans" cxnId="{E2555645-8420-44BF-A941-8D9C12550A27}">
      <dgm:prSet/>
      <dgm:spPr/>
      <dgm:t>
        <a:bodyPr/>
        <a:lstStyle/>
        <a:p>
          <a:endParaRPr lang="en-US"/>
        </a:p>
      </dgm:t>
    </dgm:pt>
    <dgm:pt modelId="{5F76F63B-ED60-4D55-9EBF-E0B9FF405E33}">
      <dgm:prSet custT="1"/>
      <dgm:spPr/>
      <dgm:t>
        <a:bodyPr/>
        <a:lstStyle/>
        <a:p>
          <a:r>
            <a:rPr lang="en-US" sz="3000"/>
            <a:t>Engage with Legislators, AHJs, and Contractors</a:t>
          </a:r>
        </a:p>
      </dgm:t>
    </dgm:pt>
    <dgm:pt modelId="{942DB3BF-7613-4321-A574-FC68E7F74A6F}" type="parTrans" cxnId="{D0BD1FF7-B362-4E65-81C1-359673C611D7}">
      <dgm:prSet/>
      <dgm:spPr/>
      <dgm:t>
        <a:bodyPr/>
        <a:lstStyle/>
        <a:p>
          <a:endParaRPr lang="en-US"/>
        </a:p>
      </dgm:t>
    </dgm:pt>
    <dgm:pt modelId="{F32E76FF-CAED-44DE-B89D-4BF25D3770C4}" type="sibTrans" cxnId="{D0BD1FF7-B362-4E65-81C1-359673C611D7}">
      <dgm:prSet/>
      <dgm:spPr/>
      <dgm:t>
        <a:bodyPr/>
        <a:lstStyle/>
        <a:p>
          <a:endParaRPr lang="en-US"/>
        </a:p>
      </dgm:t>
    </dgm:pt>
    <dgm:pt modelId="{D5F6E915-8960-4342-8B91-B3EFEE01C91A}">
      <dgm:prSet custT="1"/>
      <dgm:spPr/>
      <dgm:t>
        <a:bodyPr/>
        <a:lstStyle/>
        <a:p>
          <a:r>
            <a:rPr lang="en-US" sz="3000"/>
            <a:t>Resources: NEMIONLINE.org | ICBCERTIFIED.org</a:t>
          </a:r>
        </a:p>
      </dgm:t>
    </dgm:pt>
    <dgm:pt modelId="{99FFD5E8-6634-4537-999A-860CB89F850A}" type="parTrans" cxnId="{126E0D9C-36E4-4043-A88D-626F31BBEBC4}">
      <dgm:prSet/>
      <dgm:spPr/>
      <dgm:t>
        <a:bodyPr/>
        <a:lstStyle/>
        <a:p>
          <a:endParaRPr lang="en-US"/>
        </a:p>
      </dgm:t>
    </dgm:pt>
    <dgm:pt modelId="{AE7AAB49-960A-4F2B-A303-B8C4C3899910}" type="sibTrans" cxnId="{126E0D9C-36E4-4043-A88D-626F31BBEBC4}">
      <dgm:prSet/>
      <dgm:spPr/>
      <dgm:t>
        <a:bodyPr/>
        <a:lstStyle/>
        <a:p>
          <a:endParaRPr lang="en-US"/>
        </a:p>
      </dgm:t>
    </dgm:pt>
    <dgm:pt modelId="{9C9B2C57-34AC-439C-9307-5E3DC3A956E8}" type="pres">
      <dgm:prSet presAssocID="{59761B31-280D-4ACE-8788-E05712C8ED82}" presName="vert0" presStyleCnt="0">
        <dgm:presLayoutVars>
          <dgm:dir/>
          <dgm:animOne val="branch"/>
          <dgm:animLvl val="lvl"/>
        </dgm:presLayoutVars>
      </dgm:prSet>
      <dgm:spPr/>
    </dgm:pt>
    <dgm:pt modelId="{51817FF8-C481-44E1-8ACD-21FD82F30378}" type="pres">
      <dgm:prSet presAssocID="{2BF3E4B0-E6A1-4963-B6AB-F06BBC4ABB9F}" presName="thickLine" presStyleLbl="alignNode1" presStyleIdx="0" presStyleCnt="1"/>
      <dgm:spPr/>
    </dgm:pt>
    <dgm:pt modelId="{D86CA92A-BD9D-45F8-B70F-49E5536C810F}" type="pres">
      <dgm:prSet presAssocID="{2BF3E4B0-E6A1-4963-B6AB-F06BBC4ABB9F}" presName="horz1" presStyleCnt="0"/>
      <dgm:spPr/>
    </dgm:pt>
    <dgm:pt modelId="{E9E778CE-10E2-4B5B-BC65-F47C6E9F76BD}" type="pres">
      <dgm:prSet presAssocID="{2BF3E4B0-E6A1-4963-B6AB-F06BBC4ABB9F}" presName="tx1" presStyleLbl="revTx" presStyleIdx="0" presStyleCnt="4" custScaleX="100852"/>
      <dgm:spPr/>
    </dgm:pt>
    <dgm:pt modelId="{201F36AC-659F-4C98-831C-3D3CD2BA8658}" type="pres">
      <dgm:prSet presAssocID="{2BF3E4B0-E6A1-4963-B6AB-F06BBC4ABB9F}" presName="vert1" presStyleCnt="0"/>
      <dgm:spPr/>
    </dgm:pt>
    <dgm:pt modelId="{C0A113AC-2777-4079-95C7-9A640B5F1370}" type="pres">
      <dgm:prSet presAssocID="{A6E6A7C2-8102-4C06-BC28-FE6ACFB92739}" presName="vertSpace2a" presStyleCnt="0"/>
      <dgm:spPr/>
    </dgm:pt>
    <dgm:pt modelId="{763B8A8C-6804-4934-83A5-80830D0C1EEA}" type="pres">
      <dgm:prSet presAssocID="{A6E6A7C2-8102-4C06-BC28-FE6ACFB92739}" presName="horz2" presStyleCnt="0"/>
      <dgm:spPr/>
    </dgm:pt>
    <dgm:pt modelId="{2D7D85E4-968C-45DF-8124-D026F4565DE1}" type="pres">
      <dgm:prSet presAssocID="{A6E6A7C2-8102-4C06-BC28-FE6ACFB92739}" presName="horzSpace2" presStyleCnt="0"/>
      <dgm:spPr/>
    </dgm:pt>
    <dgm:pt modelId="{81CE2E2B-E168-4188-8812-BCD2580260AC}" type="pres">
      <dgm:prSet presAssocID="{A6E6A7C2-8102-4C06-BC28-FE6ACFB92739}" presName="tx2" presStyleLbl="revTx" presStyleIdx="1" presStyleCnt="4" custScaleX="154374"/>
      <dgm:spPr/>
    </dgm:pt>
    <dgm:pt modelId="{D0A5FB1C-EC71-4619-A2BA-F77A29BC7AED}" type="pres">
      <dgm:prSet presAssocID="{A6E6A7C2-8102-4C06-BC28-FE6ACFB92739}" presName="vert2" presStyleCnt="0"/>
      <dgm:spPr/>
    </dgm:pt>
    <dgm:pt modelId="{37A187B3-5BA2-415B-B93B-7E799116CB83}" type="pres">
      <dgm:prSet presAssocID="{A6E6A7C2-8102-4C06-BC28-FE6ACFB92739}" presName="thinLine2b" presStyleLbl="callout" presStyleIdx="0" presStyleCnt="3"/>
      <dgm:spPr/>
    </dgm:pt>
    <dgm:pt modelId="{F49D59E4-45CF-4738-8707-1DBF67076BEA}" type="pres">
      <dgm:prSet presAssocID="{A6E6A7C2-8102-4C06-BC28-FE6ACFB92739}" presName="vertSpace2b" presStyleCnt="0"/>
      <dgm:spPr/>
    </dgm:pt>
    <dgm:pt modelId="{3CC4635F-CBD7-4DC9-8BB2-6968CC0469C2}" type="pres">
      <dgm:prSet presAssocID="{5F76F63B-ED60-4D55-9EBF-E0B9FF405E33}" presName="horz2" presStyleCnt="0"/>
      <dgm:spPr/>
    </dgm:pt>
    <dgm:pt modelId="{E029F2E9-1FB3-44F0-978B-E4B89D70B8A0}" type="pres">
      <dgm:prSet presAssocID="{5F76F63B-ED60-4D55-9EBF-E0B9FF405E33}" presName="horzSpace2" presStyleCnt="0"/>
      <dgm:spPr/>
    </dgm:pt>
    <dgm:pt modelId="{791C6006-5CD2-476C-874B-93FB8D0B88F9}" type="pres">
      <dgm:prSet presAssocID="{5F76F63B-ED60-4D55-9EBF-E0B9FF405E33}" presName="tx2" presStyleLbl="revTx" presStyleIdx="2" presStyleCnt="4" custScaleX="177236"/>
      <dgm:spPr/>
    </dgm:pt>
    <dgm:pt modelId="{8D0AD8EB-2838-4CE1-98C9-089B10899E30}" type="pres">
      <dgm:prSet presAssocID="{5F76F63B-ED60-4D55-9EBF-E0B9FF405E33}" presName="vert2" presStyleCnt="0"/>
      <dgm:spPr/>
    </dgm:pt>
    <dgm:pt modelId="{37FD45E0-1C8E-42C7-8643-F52E8E6FAF7E}" type="pres">
      <dgm:prSet presAssocID="{5F76F63B-ED60-4D55-9EBF-E0B9FF405E33}" presName="thinLine2b" presStyleLbl="callout" presStyleIdx="1" presStyleCnt="3"/>
      <dgm:spPr/>
    </dgm:pt>
    <dgm:pt modelId="{B47DCE70-90C3-41A3-93D7-957B00D25450}" type="pres">
      <dgm:prSet presAssocID="{5F76F63B-ED60-4D55-9EBF-E0B9FF405E33}" presName="vertSpace2b" presStyleCnt="0"/>
      <dgm:spPr/>
    </dgm:pt>
    <dgm:pt modelId="{96162367-EA0A-443E-9C7E-C57AEE2A0D2E}" type="pres">
      <dgm:prSet presAssocID="{D5F6E915-8960-4342-8B91-B3EFEE01C91A}" presName="horz2" presStyleCnt="0"/>
      <dgm:spPr/>
    </dgm:pt>
    <dgm:pt modelId="{886E6023-D95C-4745-A288-51C4E4F1E47B}" type="pres">
      <dgm:prSet presAssocID="{D5F6E915-8960-4342-8B91-B3EFEE01C91A}" presName="horzSpace2" presStyleCnt="0"/>
      <dgm:spPr/>
    </dgm:pt>
    <dgm:pt modelId="{A04B6949-088A-485E-9F37-6B4A6F430344}" type="pres">
      <dgm:prSet presAssocID="{D5F6E915-8960-4342-8B91-B3EFEE01C91A}" presName="tx2" presStyleLbl="revTx" presStyleIdx="3" presStyleCnt="4" custScaleX="170871"/>
      <dgm:spPr/>
    </dgm:pt>
    <dgm:pt modelId="{A00B69EA-0C91-4F82-8441-94FFB86541EF}" type="pres">
      <dgm:prSet presAssocID="{D5F6E915-8960-4342-8B91-B3EFEE01C91A}" presName="vert2" presStyleCnt="0"/>
      <dgm:spPr/>
    </dgm:pt>
    <dgm:pt modelId="{33E24A1A-D23C-4EA3-BCF2-2DB6DFFD09C8}" type="pres">
      <dgm:prSet presAssocID="{D5F6E915-8960-4342-8B91-B3EFEE01C91A}" presName="thinLine2b" presStyleLbl="callout" presStyleIdx="2" presStyleCnt="3"/>
      <dgm:spPr/>
    </dgm:pt>
    <dgm:pt modelId="{DE115576-ED2C-4340-95E4-2F61A3F98079}" type="pres">
      <dgm:prSet presAssocID="{D5F6E915-8960-4342-8B91-B3EFEE01C91A}" presName="vertSpace2b" presStyleCnt="0"/>
      <dgm:spPr/>
    </dgm:pt>
  </dgm:ptLst>
  <dgm:cxnLst>
    <dgm:cxn modelId="{62FCFD1A-DD61-4492-B23F-D078C0A042ED}" type="presOf" srcId="{5F76F63B-ED60-4D55-9EBF-E0B9FF405E33}" destId="{791C6006-5CD2-476C-874B-93FB8D0B88F9}" srcOrd="0" destOrd="0" presId="urn:microsoft.com/office/officeart/2008/layout/LinedList"/>
    <dgm:cxn modelId="{9958E360-8912-42EE-A9FA-F632665DACB2}" srcId="{59761B31-280D-4ACE-8788-E05712C8ED82}" destId="{2BF3E4B0-E6A1-4963-B6AB-F06BBC4ABB9F}" srcOrd="0" destOrd="0" parTransId="{6AA8C6F9-6772-4909-8720-EEA83E57B120}" sibTransId="{9F3073E2-6FE2-4984-9CC0-A60352B40DE6}"/>
    <dgm:cxn modelId="{E2555645-8420-44BF-A941-8D9C12550A27}" srcId="{2BF3E4B0-E6A1-4963-B6AB-F06BBC4ABB9F}" destId="{A6E6A7C2-8102-4C06-BC28-FE6ACFB92739}" srcOrd="0" destOrd="0" parTransId="{6CCAF80B-7C1A-4674-970A-7162D4D86AC4}" sibTransId="{E6D93F23-9638-45E6-8D62-A93424A6D055}"/>
    <dgm:cxn modelId="{1ED2EB47-D9A9-46DF-AF9C-0116FBB732BE}" type="presOf" srcId="{D5F6E915-8960-4342-8B91-B3EFEE01C91A}" destId="{A04B6949-088A-485E-9F37-6B4A6F430344}" srcOrd="0" destOrd="0" presId="urn:microsoft.com/office/officeart/2008/layout/LinedList"/>
    <dgm:cxn modelId="{82CE7978-4172-439C-9FDF-23D18F1DFAF4}" type="presOf" srcId="{59761B31-280D-4ACE-8788-E05712C8ED82}" destId="{9C9B2C57-34AC-439C-9307-5E3DC3A956E8}" srcOrd="0" destOrd="0" presId="urn:microsoft.com/office/officeart/2008/layout/LinedList"/>
    <dgm:cxn modelId="{126E0D9C-36E4-4043-A88D-626F31BBEBC4}" srcId="{2BF3E4B0-E6A1-4963-B6AB-F06BBC4ABB9F}" destId="{D5F6E915-8960-4342-8B91-B3EFEE01C91A}" srcOrd="2" destOrd="0" parTransId="{99FFD5E8-6634-4537-999A-860CB89F850A}" sibTransId="{AE7AAB49-960A-4F2B-A303-B8C4C3899910}"/>
    <dgm:cxn modelId="{C458BA9D-FE9F-4A94-8129-F67069224D3A}" type="presOf" srcId="{2BF3E4B0-E6A1-4963-B6AB-F06BBC4ABB9F}" destId="{E9E778CE-10E2-4B5B-BC65-F47C6E9F76BD}" srcOrd="0" destOrd="0" presId="urn:microsoft.com/office/officeart/2008/layout/LinedList"/>
    <dgm:cxn modelId="{483F39BF-CA15-4920-AB04-85F6FA653505}" type="presOf" srcId="{A6E6A7C2-8102-4C06-BC28-FE6ACFB92739}" destId="{81CE2E2B-E168-4188-8812-BCD2580260AC}" srcOrd="0" destOrd="0" presId="urn:microsoft.com/office/officeart/2008/layout/LinedList"/>
    <dgm:cxn modelId="{D0BD1FF7-B362-4E65-81C1-359673C611D7}" srcId="{2BF3E4B0-E6A1-4963-B6AB-F06BBC4ABB9F}" destId="{5F76F63B-ED60-4D55-9EBF-E0B9FF405E33}" srcOrd="1" destOrd="0" parTransId="{942DB3BF-7613-4321-A574-FC68E7F74A6F}" sibTransId="{F32E76FF-CAED-44DE-B89D-4BF25D3770C4}"/>
    <dgm:cxn modelId="{CDA60187-4C61-4027-A493-F1BE4FEB149C}" type="presParOf" srcId="{9C9B2C57-34AC-439C-9307-5E3DC3A956E8}" destId="{51817FF8-C481-44E1-8ACD-21FD82F30378}" srcOrd="0" destOrd="0" presId="urn:microsoft.com/office/officeart/2008/layout/LinedList"/>
    <dgm:cxn modelId="{600CD8BC-BC1F-4FF7-8E94-165A8CF4CE92}" type="presParOf" srcId="{9C9B2C57-34AC-439C-9307-5E3DC3A956E8}" destId="{D86CA92A-BD9D-45F8-B70F-49E5536C810F}" srcOrd="1" destOrd="0" presId="urn:microsoft.com/office/officeart/2008/layout/LinedList"/>
    <dgm:cxn modelId="{B8C79904-F214-4661-9B9F-6AB6C864A660}" type="presParOf" srcId="{D86CA92A-BD9D-45F8-B70F-49E5536C810F}" destId="{E9E778CE-10E2-4B5B-BC65-F47C6E9F76BD}" srcOrd="0" destOrd="0" presId="urn:microsoft.com/office/officeart/2008/layout/LinedList"/>
    <dgm:cxn modelId="{2A0F7B5D-4DD1-4419-8783-4E314B4AE6F9}" type="presParOf" srcId="{D86CA92A-BD9D-45F8-B70F-49E5536C810F}" destId="{201F36AC-659F-4C98-831C-3D3CD2BA8658}" srcOrd="1" destOrd="0" presId="urn:microsoft.com/office/officeart/2008/layout/LinedList"/>
    <dgm:cxn modelId="{43961E70-E366-4BFC-B4BA-FEF68495D5F6}" type="presParOf" srcId="{201F36AC-659F-4C98-831C-3D3CD2BA8658}" destId="{C0A113AC-2777-4079-95C7-9A640B5F1370}" srcOrd="0" destOrd="0" presId="urn:microsoft.com/office/officeart/2008/layout/LinedList"/>
    <dgm:cxn modelId="{A9448569-C427-40EF-9817-3D169021973D}" type="presParOf" srcId="{201F36AC-659F-4C98-831C-3D3CD2BA8658}" destId="{763B8A8C-6804-4934-83A5-80830D0C1EEA}" srcOrd="1" destOrd="0" presId="urn:microsoft.com/office/officeart/2008/layout/LinedList"/>
    <dgm:cxn modelId="{7AE06A3E-C81A-4538-A6AF-330B59BD08C9}" type="presParOf" srcId="{763B8A8C-6804-4934-83A5-80830D0C1EEA}" destId="{2D7D85E4-968C-45DF-8124-D026F4565DE1}" srcOrd="0" destOrd="0" presId="urn:microsoft.com/office/officeart/2008/layout/LinedList"/>
    <dgm:cxn modelId="{4F1F69CA-FCAA-4121-8D93-D3877B7BD889}" type="presParOf" srcId="{763B8A8C-6804-4934-83A5-80830D0C1EEA}" destId="{81CE2E2B-E168-4188-8812-BCD2580260AC}" srcOrd="1" destOrd="0" presId="urn:microsoft.com/office/officeart/2008/layout/LinedList"/>
    <dgm:cxn modelId="{28B7FB69-ED43-4BF8-ACEB-C6BA4CD3B186}" type="presParOf" srcId="{763B8A8C-6804-4934-83A5-80830D0C1EEA}" destId="{D0A5FB1C-EC71-4619-A2BA-F77A29BC7AED}" srcOrd="2" destOrd="0" presId="urn:microsoft.com/office/officeart/2008/layout/LinedList"/>
    <dgm:cxn modelId="{96684D72-3D3D-4934-9142-C095124B2878}" type="presParOf" srcId="{201F36AC-659F-4C98-831C-3D3CD2BA8658}" destId="{37A187B3-5BA2-415B-B93B-7E799116CB83}" srcOrd="2" destOrd="0" presId="urn:microsoft.com/office/officeart/2008/layout/LinedList"/>
    <dgm:cxn modelId="{04644F53-DEB9-49BC-B2C4-EDFAC1A1D071}" type="presParOf" srcId="{201F36AC-659F-4C98-831C-3D3CD2BA8658}" destId="{F49D59E4-45CF-4738-8707-1DBF67076BEA}" srcOrd="3" destOrd="0" presId="urn:microsoft.com/office/officeart/2008/layout/LinedList"/>
    <dgm:cxn modelId="{F8393455-A127-41D2-B40C-B20E8B47765F}" type="presParOf" srcId="{201F36AC-659F-4C98-831C-3D3CD2BA8658}" destId="{3CC4635F-CBD7-4DC9-8BB2-6968CC0469C2}" srcOrd="4" destOrd="0" presId="urn:microsoft.com/office/officeart/2008/layout/LinedList"/>
    <dgm:cxn modelId="{F1CABA43-586F-4090-A827-1AB768941EA1}" type="presParOf" srcId="{3CC4635F-CBD7-4DC9-8BB2-6968CC0469C2}" destId="{E029F2E9-1FB3-44F0-978B-E4B89D70B8A0}" srcOrd="0" destOrd="0" presId="urn:microsoft.com/office/officeart/2008/layout/LinedList"/>
    <dgm:cxn modelId="{D5E0D310-93EA-407D-9A36-E1799B3CDE71}" type="presParOf" srcId="{3CC4635F-CBD7-4DC9-8BB2-6968CC0469C2}" destId="{791C6006-5CD2-476C-874B-93FB8D0B88F9}" srcOrd="1" destOrd="0" presId="urn:microsoft.com/office/officeart/2008/layout/LinedList"/>
    <dgm:cxn modelId="{20378B54-D159-4D93-87AE-A907D1A9AD01}" type="presParOf" srcId="{3CC4635F-CBD7-4DC9-8BB2-6968CC0469C2}" destId="{8D0AD8EB-2838-4CE1-98C9-089B10899E30}" srcOrd="2" destOrd="0" presId="urn:microsoft.com/office/officeart/2008/layout/LinedList"/>
    <dgm:cxn modelId="{105CF715-33B6-4CFF-9542-E7532550F079}" type="presParOf" srcId="{201F36AC-659F-4C98-831C-3D3CD2BA8658}" destId="{37FD45E0-1C8E-42C7-8643-F52E8E6FAF7E}" srcOrd="5" destOrd="0" presId="urn:microsoft.com/office/officeart/2008/layout/LinedList"/>
    <dgm:cxn modelId="{701654D6-414C-4030-827A-7FBFF653678D}" type="presParOf" srcId="{201F36AC-659F-4C98-831C-3D3CD2BA8658}" destId="{B47DCE70-90C3-41A3-93D7-957B00D25450}" srcOrd="6" destOrd="0" presId="urn:microsoft.com/office/officeart/2008/layout/LinedList"/>
    <dgm:cxn modelId="{4AF02886-45D3-4FBE-9FD9-A821203F8AE0}" type="presParOf" srcId="{201F36AC-659F-4C98-831C-3D3CD2BA8658}" destId="{96162367-EA0A-443E-9C7E-C57AEE2A0D2E}" srcOrd="7" destOrd="0" presId="urn:microsoft.com/office/officeart/2008/layout/LinedList"/>
    <dgm:cxn modelId="{69EE6EBA-B317-4FFC-981E-C01B2D978C78}" type="presParOf" srcId="{96162367-EA0A-443E-9C7E-C57AEE2A0D2E}" destId="{886E6023-D95C-4745-A288-51C4E4F1E47B}" srcOrd="0" destOrd="0" presId="urn:microsoft.com/office/officeart/2008/layout/LinedList"/>
    <dgm:cxn modelId="{56AF6186-FA54-4DE0-91E6-89810257FBDA}" type="presParOf" srcId="{96162367-EA0A-443E-9C7E-C57AEE2A0D2E}" destId="{A04B6949-088A-485E-9F37-6B4A6F430344}" srcOrd="1" destOrd="0" presId="urn:microsoft.com/office/officeart/2008/layout/LinedList"/>
    <dgm:cxn modelId="{01335BE9-2453-4C4C-80E6-F41B0AE88BA3}" type="presParOf" srcId="{96162367-EA0A-443E-9C7E-C57AEE2A0D2E}" destId="{A00B69EA-0C91-4F82-8441-94FFB86541EF}" srcOrd="2" destOrd="0" presId="urn:microsoft.com/office/officeart/2008/layout/LinedList"/>
    <dgm:cxn modelId="{89BB3607-1897-43AA-A80A-BCA90D44EB85}" type="presParOf" srcId="{201F36AC-659F-4C98-831C-3D3CD2BA8658}" destId="{33E24A1A-D23C-4EA3-BCF2-2DB6DFFD09C8}" srcOrd="8" destOrd="0" presId="urn:microsoft.com/office/officeart/2008/layout/LinedList"/>
    <dgm:cxn modelId="{401EA7FE-4A37-4B13-A9C6-32DCE0F14344}" type="presParOf" srcId="{201F36AC-659F-4C98-831C-3D3CD2BA8658}" destId="{DE115576-ED2C-4340-95E4-2F61A3F98079}"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2A05E-AA83-4C4D-80BF-3CE6777A9442}">
      <dsp:nvSpPr>
        <dsp:cNvPr id="0" name=""/>
        <dsp:cNvSpPr/>
      </dsp:nvSpPr>
      <dsp:spPr>
        <a:xfrm>
          <a:off x="0" y="0"/>
          <a:ext cx="8503920" cy="84867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Standards → Code</a:t>
          </a:r>
        </a:p>
      </dsp:txBody>
      <dsp:txXfrm>
        <a:off x="24857" y="24857"/>
        <a:ext cx="7516417" cy="798963"/>
      </dsp:txXfrm>
    </dsp:sp>
    <dsp:sp modelId="{D2EE6D07-8553-4871-9D27-2BBF2A452770}">
      <dsp:nvSpPr>
        <dsp:cNvPr id="0" name=""/>
        <dsp:cNvSpPr/>
      </dsp:nvSpPr>
      <dsp:spPr>
        <a:xfrm>
          <a:off x="712203" y="1002982"/>
          <a:ext cx="8503920" cy="848677"/>
        </a:xfrm>
        <a:prstGeom prst="roundRect">
          <a:avLst>
            <a:gd name="adj" fmla="val 10000"/>
          </a:avLst>
        </a:prstGeom>
        <a:solidFill>
          <a:schemeClr val="accent3">
            <a:hueOff val="494172"/>
            <a:satOff val="10244"/>
            <a:lumOff val="3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Codes → Requirements</a:t>
          </a:r>
        </a:p>
      </dsp:txBody>
      <dsp:txXfrm>
        <a:off x="737060" y="1027839"/>
        <a:ext cx="7190362" cy="798963"/>
      </dsp:txXfrm>
    </dsp:sp>
    <dsp:sp modelId="{05433FE9-1597-4520-B092-63B77792892C}">
      <dsp:nvSpPr>
        <dsp:cNvPr id="0" name=""/>
        <dsp:cNvSpPr/>
      </dsp:nvSpPr>
      <dsp:spPr>
        <a:xfrm>
          <a:off x="1413776" y="2005965"/>
          <a:ext cx="8503920" cy="848677"/>
        </a:xfrm>
        <a:prstGeom prst="roundRect">
          <a:avLst>
            <a:gd name="adj" fmla="val 10000"/>
          </a:avLst>
        </a:prstGeom>
        <a:solidFill>
          <a:schemeClr val="accent3">
            <a:hueOff val="988344"/>
            <a:satOff val="20488"/>
            <a:lumOff val="7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Legislation → Enforcement</a:t>
          </a:r>
        </a:p>
      </dsp:txBody>
      <dsp:txXfrm>
        <a:off x="1438633" y="2030822"/>
        <a:ext cx="7200992" cy="798963"/>
      </dsp:txXfrm>
    </dsp:sp>
    <dsp:sp modelId="{E5EAD63F-C759-46EA-8E21-A8158D711439}">
      <dsp:nvSpPr>
        <dsp:cNvPr id="0" name=""/>
        <dsp:cNvSpPr/>
      </dsp:nvSpPr>
      <dsp:spPr>
        <a:xfrm>
          <a:off x="2125979" y="3008947"/>
          <a:ext cx="8503920" cy="848677"/>
        </a:xfrm>
        <a:prstGeom prst="roundRect">
          <a:avLst>
            <a:gd name="adj" fmla="val 10000"/>
          </a:avLst>
        </a:prstGeom>
        <a:solidFill>
          <a:schemeClr val="accent3">
            <a:hueOff val="1482516"/>
            <a:satOff val="30732"/>
            <a:lumOff val="1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Certification → Market Access</a:t>
          </a:r>
        </a:p>
      </dsp:txBody>
      <dsp:txXfrm>
        <a:off x="2150836" y="3033804"/>
        <a:ext cx="7190362" cy="798963"/>
      </dsp:txXfrm>
    </dsp:sp>
    <dsp:sp modelId="{FAA0CA82-B498-41D1-B13F-98065DBF6CD2}">
      <dsp:nvSpPr>
        <dsp:cNvPr id="0" name=""/>
        <dsp:cNvSpPr/>
      </dsp:nvSpPr>
      <dsp:spPr>
        <a:xfrm>
          <a:off x="7952279" y="650009"/>
          <a:ext cx="551640" cy="551640"/>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076398" y="650009"/>
        <a:ext cx="303402" cy="415109"/>
      </dsp:txXfrm>
    </dsp:sp>
    <dsp:sp modelId="{174FC9F9-298B-4D0B-9505-B317B7CB7898}">
      <dsp:nvSpPr>
        <dsp:cNvPr id="0" name=""/>
        <dsp:cNvSpPr/>
      </dsp:nvSpPr>
      <dsp:spPr>
        <a:xfrm>
          <a:off x="8664482" y="1652992"/>
          <a:ext cx="551640" cy="551640"/>
        </a:xfrm>
        <a:prstGeom prst="downArrow">
          <a:avLst>
            <a:gd name="adj1" fmla="val 55000"/>
            <a:gd name="adj2" fmla="val 45000"/>
          </a:avLst>
        </a:prstGeom>
        <a:solidFill>
          <a:schemeClr val="accent3">
            <a:tint val="40000"/>
            <a:alpha val="90000"/>
            <a:hueOff val="930641"/>
            <a:satOff val="16322"/>
            <a:lumOff val="1633"/>
            <a:alphaOff val="0"/>
          </a:schemeClr>
        </a:solidFill>
        <a:ln w="12700" cap="flat" cmpd="sng" algn="ctr">
          <a:solidFill>
            <a:schemeClr val="accent3">
              <a:tint val="40000"/>
              <a:alpha val="90000"/>
              <a:hueOff val="930641"/>
              <a:satOff val="16322"/>
              <a:lumOff val="163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788601" y="1652992"/>
        <a:ext cx="303402" cy="415109"/>
      </dsp:txXfrm>
    </dsp:sp>
    <dsp:sp modelId="{7DAA2EE0-8B6E-4C96-AFD3-EB0EF2DEE526}">
      <dsp:nvSpPr>
        <dsp:cNvPr id="0" name=""/>
        <dsp:cNvSpPr/>
      </dsp:nvSpPr>
      <dsp:spPr>
        <a:xfrm>
          <a:off x="9366056" y="2655974"/>
          <a:ext cx="551640" cy="551640"/>
        </a:xfrm>
        <a:prstGeom prst="downArrow">
          <a:avLst>
            <a:gd name="adj1" fmla="val 55000"/>
            <a:gd name="adj2" fmla="val 45000"/>
          </a:avLst>
        </a:prstGeom>
        <a:solidFill>
          <a:schemeClr val="accent3">
            <a:tint val="40000"/>
            <a:alpha val="90000"/>
            <a:hueOff val="1861283"/>
            <a:satOff val="32644"/>
            <a:lumOff val="3266"/>
            <a:alphaOff val="0"/>
          </a:schemeClr>
        </a:solidFill>
        <a:ln w="12700" cap="flat" cmpd="sng" algn="ctr">
          <a:solidFill>
            <a:schemeClr val="accent3">
              <a:tint val="40000"/>
              <a:alpha val="90000"/>
              <a:hueOff val="1861283"/>
              <a:satOff val="32644"/>
              <a:lumOff val="326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9490175" y="2655974"/>
        <a:ext cx="303402" cy="4151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E6595-6D48-43A6-A16F-B2ADE131EF5A}">
      <dsp:nvSpPr>
        <dsp:cNvPr id="0" name=""/>
        <dsp:cNvSpPr/>
      </dsp:nvSpPr>
      <dsp:spPr>
        <a:xfrm rot="2574588">
          <a:off x="4089503" y="3322984"/>
          <a:ext cx="656441" cy="38452"/>
        </a:xfrm>
        <a:custGeom>
          <a:avLst/>
          <a:gdLst/>
          <a:ahLst/>
          <a:cxnLst/>
          <a:rect l="0" t="0" r="0" b="0"/>
          <a:pathLst>
            <a:path>
              <a:moveTo>
                <a:pt x="0" y="19226"/>
              </a:moveTo>
              <a:lnTo>
                <a:pt x="656441" y="192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38CE011-F693-40CD-A604-1CF59637F3FD}">
      <dsp:nvSpPr>
        <dsp:cNvPr id="0" name=""/>
        <dsp:cNvSpPr/>
      </dsp:nvSpPr>
      <dsp:spPr>
        <a:xfrm>
          <a:off x="4177326" y="2356445"/>
          <a:ext cx="737373" cy="38452"/>
        </a:xfrm>
        <a:custGeom>
          <a:avLst/>
          <a:gdLst/>
          <a:ahLst/>
          <a:cxnLst/>
          <a:rect l="0" t="0" r="0" b="0"/>
          <a:pathLst>
            <a:path>
              <a:moveTo>
                <a:pt x="0" y="19226"/>
              </a:moveTo>
              <a:lnTo>
                <a:pt x="737373" y="192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375752-89E9-4E2A-89A8-6E7C2C13FBC7}">
      <dsp:nvSpPr>
        <dsp:cNvPr id="0" name=""/>
        <dsp:cNvSpPr/>
      </dsp:nvSpPr>
      <dsp:spPr>
        <a:xfrm rot="19025412">
          <a:off x="4089503" y="1389906"/>
          <a:ext cx="656441" cy="38452"/>
        </a:xfrm>
        <a:custGeom>
          <a:avLst/>
          <a:gdLst/>
          <a:ahLst/>
          <a:cxnLst/>
          <a:rect l="0" t="0" r="0" b="0"/>
          <a:pathLst>
            <a:path>
              <a:moveTo>
                <a:pt x="0" y="19226"/>
              </a:moveTo>
              <a:lnTo>
                <a:pt x="656441" y="192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231B4E-6E37-4969-B8D2-3CEE854051B1}">
      <dsp:nvSpPr>
        <dsp:cNvPr id="0" name=""/>
        <dsp:cNvSpPr/>
      </dsp:nvSpPr>
      <dsp:spPr>
        <a:xfrm>
          <a:off x="2097800" y="1095510"/>
          <a:ext cx="2560321" cy="2560321"/>
        </a:xfrm>
        <a:prstGeom prst="ellipse">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8A2075-A135-4026-8D98-E283831E61D0}">
      <dsp:nvSpPr>
        <dsp:cNvPr id="0" name=""/>
        <dsp:cNvSpPr/>
      </dsp:nvSpPr>
      <dsp:spPr>
        <a:xfrm>
          <a:off x="4462385" y="-43910"/>
          <a:ext cx="1463043" cy="1463043"/>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VA</a:t>
          </a:r>
        </a:p>
      </dsp:txBody>
      <dsp:txXfrm>
        <a:off x="4676643" y="170348"/>
        <a:ext cx="1034527" cy="1034527"/>
      </dsp:txXfrm>
    </dsp:sp>
    <dsp:sp modelId="{D2292B47-32B0-47ED-9018-E59CDF3C7FCE}">
      <dsp:nvSpPr>
        <dsp:cNvPr id="0" name=""/>
        <dsp:cNvSpPr/>
      </dsp:nvSpPr>
      <dsp:spPr>
        <a:xfrm>
          <a:off x="4914699" y="1644149"/>
          <a:ext cx="1463043" cy="1463043"/>
        </a:xfrm>
        <a:prstGeom prst="ellipse">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NJ</a:t>
          </a:r>
        </a:p>
      </dsp:txBody>
      <dsp:txXfrm>
        <a:off x="5128957" y="1858407"/>
        <a:ext cx="1034527" cy="1034527"/>
      </dsp:txXfrm>
    </dsp:sp>
    <dsp:sp modelId="{A28DAEA8-9FE2-4E63-9C83-1E241EBD8751}">
      <dsp:nvSpPr>
        <dsp:cNvPr id="0" name=""/>
        <dsp:cNvSpPr/>
      </dsp:nvSpPr>
      <dsp:spPr>
        <a:xfrm>
          <a:off x="4462385" y="3332209"/>
          <a:ext cx="1463043" cy="1463043"/>
        </a:xfrm>
        <a:prstGeom prst="ellipse">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WA &amp; WI</a:t>
          </a:r>
        </a:p>
      </dsp:txBody>
      <dsp:txXfrm>
        <a:off x="4676643" y="3546467"/>
        <a:ext cx="1034527" cy="10345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02FB0-74F4-44A1-A630-DE6FB4AE9887}">
      <dsp:nvSpPr>
        <dsp:cNvPr id="0" name=""/>
        <dsp:cNvSpPr/>
      </dsp:nvSpPr>
      <dsp:spPr>
        <a:xfrm>
          <a:off x="0" y="1090826"/>
          <a:ext cx="10691265" cy="1454435"/>
        </a:xfrm>
        <a:prstGeom prst="notchedRightArrow">
          <a:avLst/>
        </a:prstGeom>
        <a:solidFill>
          <a:schemeClr val="accent4">
            <a:lumMod val="50000"/>
          </a:schemeClr>
        </a:solidFill>
        <a:ln>
          <a:noFill/>
        </a:ln>
        <a:effectLst/>
      </dsp:spPr>
      <dsp:style>
        <a:lnRef idx="0">
          <a:scrgbClr r="0" g="0" b="0"/>
        </a:lnRef>
        <a:fillRef idx="1">
          <a:scrgbClr r="0" g="0" b="0"/>
        </a:fillRef>
        <a:effectRef idx="0">
          <a:scrgbClr r="0" g="0" b="0"/>
        </a:effectRef>
        <a:fontRef idx="minor"/>
      </dsp:style>
    </dsp:sp>
    <dsp:sp modelId="{E0408CBB-5D13-4FAE-AEE0-0301743FA26F}">
      <dsp:nvSpPr>
        <dsp:cNvPr id="0" name=""/>
        <dsp:cNvSpPr/>
      </dsp:nvSpPr>
      <dsp:spPr>
        <a:xfrm>
          <a:off x="2642" y="0"/>
          <a:ext cx="1538696" cy="145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kern="1200" dirty="0"/>
            <a:t>Arizona FLS</a:t>
          </a:r>
        </a:p>
      </dsp:txBody>
      <dsp:txXfrm>
        <a:off x="2642" y="0"/>
        <a:ext cx="1538696" cy="1454435"/>
      </dsp:txXfrm>
    </dsp:sp>
    <dsp:sp modelId="{B6368B90-248B-460E-8A62-76FBEA7DC371}">
      <dsp:nvSpPr>
        <dsp:cNvPr id="0" name=""/>
        <dsp:cNvSpPr/>
      </dsp:nvSpPr>
      <dsp:spPr>
        <a:xfrm>
          <a:off x="590186" y="1636239"/>
          <a:ext cx="363608" cy="36360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8E3E07-D6B9-47C6-AC8F-AD6E1838D30F}">
      <dsp:nvSpPr>
        <dsp:cNvPr id="0" name=""/>
        <dsp:cNvSpPr/>
      </dsp:nvSpPr>
      <dsp:spPr>
        <a:xfrm>
          <a:off x="1618274" y="2181652"/>
          <a:ext cx="1538696" cy="145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kern="1200"/>
            <a:t>Early Initiatives: Kentucky, Massachusetts, Tennessee</a:t>
          </a:r>
        </a:p>
      </dsp:txBody>
      <dsp:txXfrm>
        <a:off x="1618274" y="2181652"/>
        <a:ext cx="1538696" cy="1454435"/>
      </dsp:txXfrm>
    </dsp:sp>
    <dsp:sp modelId="{773A363E-8C60-4E2A-9E6A-586F45849D56}">
      <dsp:nvSpPr>
        <dsp:cNvPr id="0" name=""/>
        <dsp:cNvSpPr/>
      </dsp:nvSpPr>
      <dsp:spPr>
        <a:xfrm>
          <a:off x="2205817" y="1636239"/>
          <a:ext cx="363608" cy="3636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64ED0D-C5B9-42A1-9230-300D499E59EA}">
      <dsp:nvSpPr>
        <dsp:cNvPr id="0" name=""/>
        <dsp:cNvSpPr/>
      </dsp:nvSpPr>
      <dsp:spPr>
        <a:xfrm>
          <a:off x="3233905" y="0"/>
          <a:ext cx="1538696" cy="145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kern="1200" dirty="0"/>
            <a:t>Georgia &amp; Florida – AHJ training and TAB/IAQ recognition</a:t>
          </a:r>
        </a:p>
      </dsp:txBody>
      <dsp:txXfrm>
        <a:off x="3233905" y="0"/>
        <a:ext cx="1538696" cy="1454435"/>
      </dsp:txXfrm>
    </dsp:sp>
    <dsp:sp modelId="{BE79F871-C934-4DDE-A5BE-D1FF3D359B39}">
      <dsp:nvSpPr>
        <dsp:cNvPr id="0" name=""/>
        <dsp:cNvSpPr/>
      </dsp:nvSpPr>
      <dsp:spPr>
        <a:xfrm>
          <a:off x="3821449" y="1636239"/>
          <a:ext cx="363608" cy="3636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3182C-635D-4070-918E-90990A5ED51D}">
      <dsp:nvSpPr>
        <dsp:cNvPr id="0" name=""/>
        <dsp:cNvSpPr/>
      </dsp:nvSpPr>
      <dsp:spPr>
        <a:xfrm>
          <a:off x="4849536" y="2181652"/>
          <a:ext cx="1538696" cy="145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kern="1200"/>
            <a:t>Kansas &amp; Missouri – FLS Certification-focused legislation drafted</a:t>
          </a:r>
        </a:p>
      </dsp:txBody>
      <dsp:txXfrm>
        <a:off x="4849536" y="2181652"/>
        <a:ext cx="1538696" cy="1454435"/>
      </dsp:txXfrm>
    </dsp:sp>
    <dsp:sp modelId="{7C1C9999-34D4-421D-83EC-EB0DEA4EAD45}">
      <dsp:nvSpPr>
        <dsp:cNvPr id="0" name=""/>
        <dsp:cNvSpPr/>
      </dsp:nvSpPr>
      <dsp:spPr>
        <a:xfrm>
          <a:off x="5437080" y="1636239"/>
          <a:ext cx="363608" cy="3636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5F754C-69AB-4857-9F04-BF804D805C04}">
      <dsp:nvSpPr>
        <dsp:cNvPr id="0" name=""/>
        <dsp:cNvSpPr/>
      </dsp:nvSpPr>
      <dsp:spPr>
        <a:xfrm>
          <a:off x="6465167" y="0"/>
          <a:ext cx="1538696" cy="145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kern="1200"/>
            <a:t>Rhode Island – IAQ – Passed Senate Committee (March)</a:t>
          </a:r>
        </a:p>
      </dsp:txBody>
      <dsp:txXfrm>
        <a:off x="6465167" y="0"/>
        <a:ext cx="1538696" cy="1454435"/>
      </dsp:txXfrm>
    </dsp:sp>
    <dsp:sp modelId="{D57D9F8B-B79C-4DDA-B030-A3E47541C187}">
      <dsp:nvSpPr>
        <dsp:cNvPr id="0" name=""/>
        <dsp:cNvSpPr/>
      </dsp:nvSpPr>
      <dsp:spPr>
        <a:xfrm>
          <a:off x="7052711" y="1636239"/>
          <a:ext cx="363608" cy="3636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7491AC-34E3-46BE-8553-CE202F5BEEEB}">
      <dsp:nvSpPr>
        <dsp:cNvPr id="0" name=""/>
        <dsp:cNvSpPr/>
      </dsp:nvSpPr>
      <dsp:spPr>
        <a:xfrm>
          <a:off x="8080799" y="2181652"/>
          <a:ext cx="1538696" cy="14544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kern="1200"/>
            <a:t>Michigan – IAQ – Early Stages – Sponsor in House</a:t>
          </a:r>
        </a:p>
      </dsp:txBody>
      <dsp:txXfrm>
        <a:off x="8080799" y="2181652"/>
        <a:ext cx="1538696" cy="1454435"/>
      </dsp:txXfrm>
    </dsp:sp>
    <dsp:sp modelId="{A7E87234-CE09-455C-9DBB-8791CB3FB9F7}">
      <dsp:nvSpPr>
        <dsp:cNvPr id="0" name=""/>
        <dsp:cNvSpPr/>
      </dsp:nvSpPr>
      <dsp:spPr>
        <a:xfrm>
          <a:off x="8668343" y="1636239"/>
          <a:ext cx="363608" cy="3636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FE425-3921-4FB7-A5BB-9294BF0D0E70}">
      <dsp:nvSpPr>
        <dsp:cNvPr id="0" name=""/>
        <dsp:cNvSpPr/>
      </dsp:nvSpPr>
      <dsp:spPr>
        <a:xfrm>
          <a:off x="0" y="2700337"/>
          <a:ext cx="7442200" cy="0"/>
        </a:xfrm>
        <a:prstGeom prst="line">
          <a:avLst/>
        </a:prstGeom>
        <a:solidFill>
          <a:schemeClr val="lt1">
            <a:alpha val="90000"/>
            <a:hueOff val="0"/>
            <a:satOff val="0"/>
            <a:lumOff val="0"/>
            <a:alphaOff val="0"/>
          </a:schemeClr>
        </a:solidFill>
        <a:ln w="12050" cap="flat" cmpd="sng" algn="ctr">
          <a:solidFill>
            <a:schemeClr val="accent1">
              <a:hueOff val="0"/>
              <a:satOff val="0"/>
              <a:lumOff val="0"/>
              <a:alphaOff val="0"/>
            </a:schemeClr>
          </a:solidFill>
          <a:prstDash val="solid"/>
          <a:miter lim="800000"/>
          <a:tailEnd type="arrow" w="med" len="med"/>
        </a:ln>
        <a:effectLst/>
      </dsp:spPr>
      <dsp:style>
        <a:lnRef idx="2">
          <a:scrgbClr r="0" g="0" b="0"/>
        </a:lnRef>
        <a:fillRef idx="1">
          <a:scrgbClr r="0" g="0" b="0"/>
        </a:fillRef>
        <a:effectRef idx="0">
          <a:scrgbClr r="0" g="0" b="0"/>
        </a:effectRef>
        <a:fontRef idx="minor"/>
      </dsp:style>
    </dsp:sp>
    <dsp:sp modelId="{FBCD0F9E-3728-4B93-A597-0865F001A026}">
      <dsp:nvSpPr>
        <dsp:cNvPr id="0" name=""/>
        <dsp:cNvSpPr/>
      </dsp:nvSpPr>
      <dsp:spPr>
        <a:xfrm>
          <a:off x="396016" y="1309123"/>
          <a:ext cx="2481844" cy="1391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114300" bIns="171450" numCol="1" spcCol="1270" anchor="t" anchorCtr="0">
          <a:noAutofit/>
        </a:bodyPr>
        <a:lstStyle/>
        <a:p>
          <a:pPr marL="0" lvl="0" indent="0" algn="l" defTabSz="800100">
            <a:lnSpc>
              <a:spcPct val="90000"/>
            </a:lnSpc>
            <a:spcBef>
              <a:spcPct val="0"/>
            </a:spcBef>
            <a:spcAft>
              <a:spcPct val="35000"/>
            </a:spcAft>
            <a:buNone/>
          </a:pPr>
          <a:r>
            <a:rPr lang="en-US" sz="1800" kern="1200"/>
            <a:t>Regional event model with training, lab, and exam in a 4-day format.</a:t>
          </a:r>
        </a:p>
      </dsp:txBody>
      <dsp:txXfrm>
        <a:off x="396016" y="1309123"/>
        <a:ext cx="2481844" cy="1391213"/>
      </dsp:txXfrm>
    </dsp:sp>
    <dsp:sp modelId="{7B34B1E1-93BF-45C4-9B37-02951C7E9025}">
      <dsp:nvSpPr>
        <dsp:cNvPr id="0" name=""/>
        <dsp:cNvSpPr/>
      </dsp:nvSpPr>
      <dsp:spPr>
        <a:xfrm>
          <a:off x="396016" y="583272"/>
          <a:ext cx="2481844" cy="725850"/>
        </a:xfrm>
        <a:prstGeom prst="rect">
          <a:avLst/>
        </a:prstGeom>
        <a:solidFill>
          <a:schemeClr val="accent4">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2026 Rollout</a:t>
          </a:r>
        </a:p>
      </dsp:txBody>
      <dsp:txXfrm>
        <a:off x="396016" y="583272"/>
        <a:ext cx="2481844" cy="725850"/>
      </dsp:txXfrm>
    </dsp:sp>
    <dsp:sp modelId="{204C71D5-DE17-4C1F-A086-2265456B3035}">
      <dsp:nvSpPr>
        <dsp:cNvPr id="0" name=""/>
        <dsp:cNvSpPr/>
      </dsp:nvSpPr>
      <dsp:spPr>
        <a:xfrm>
          <a:off x="283682" y="540067"/>
          <a:ext cx="0" cy="2160270"/>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BF87A96-34E8-471E-B36E-DC22A3B85132}">
      <dsp:nvSpPr>
        <dsp:cNvPr id="0" name=""/>
        <dsp:cNvSpPr/>
      </dsp:nvSpPr>
      <dsp:spPr>
        <a:xfrm>
          <a:off x="216673" y="2635745"/>
          <a:ext cx="129184" cy="129184"/>
        </a:xfrm>
        <a:prstGeom prst="ellipse">
          <a:avLst/>
        </a:prstGeom>
        <a:solidFill>
          <a:schemeClr val="dk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7B8619-A7E2-4CDC-BF10-A28F61AE5412}">
      <dsp:nvSpPr>
        <dsp:cNvPr id="0" name=""/>
        <dsp:cNvSpPr/>
      </dsp:nvSpPr>
      <dsp:spPr>
        <a:xfrm>
          <a:off x="1878126" y="3685420"/>
          <a:ext cx="2481844" cy="1175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1450" rIns="171450" bIns="114300" numCol="1" spcCol="1270" anchor="t" anchorCtr="0">
          <a:noAutofit/>
        </a:bodyPr>
        <a:lstStyle/>
        <a:p>
          <a:pPr marL="0" lvl="0" indent="0" algn="l" defTabSz="800100">
            <a:lnSpc>
              <a:spcPct val="90000"/>
            </a:lnSpc>
            <a:spcBef>
              <a:spcPct val="0"/>
            </a:spcBef>
            <a:spcAft>
              <a:spcPct val="35000"/>
            </a:spcAft>
            <a:buNone/>
          </a:pPr>
          <a:r>
            <a:rPr lang="en-US" sz="1800" kern="1200"/>
            <a:t>July 13th – 16th, 2026</a:t>
          </a:r>
        </a:p>
      </dsp:txBody>
      <dsp:txXfrm>
        <a:off x="1878126" y="3685420"/>
        <a:ext cx="2481844" cy="1175186"/>
      </dsp:txXfrm>
    </dsp:sp>
    <dsp:sp modelId="{91EB8ED8-B3ED-43E7-BE64-661A4C902481}">
      <dsp:nvSpPr>
        <dsp:cNvPr id="0" name=""/>
        <dsp:cNvSpPr/>
      </dsp:nvSpPr>
      <dsp:spPr>
        <a:xfrm>
          <a:off x="1878126" y="2916364"/>
          <a:ext cx="2481844" cy="769056"/>
        </a:xfrm>
        <a:prstGeom prst="rect">
          <a:avLst/>
        </a:prstGeom>
        <a:solidFill>
          <a:schemeClr val="accent4">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West Region Training</a:t>
          </a:r>
        </a:p>
      </dsp:txBody>
      <dsp:txXfrm>
        <a:off x="1878126" y="2916364"/>
        <a:ext cx="2481844" cy="769056"/>
      </dsp:txXfrm>
    </dsp:sp>
    <dsp:sp modelId="{4A95B01A-BDE0-4932-9C89-8F3DEEFA0E63}">
      <dsp:nvSpPr>
        <dsp:cNvPr id="0" name=""/>
        <dsp:cNvSpPr/>
      </dsp:nvSpPr>
      <dsp:spPr>
        <a:xfrm>
          <a:off x="1765792" y="2700337"/>
          <a:ext cx="0" cy="2160270"/>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3DE1B1C-139F-406C-B42B-FDBD1A53CA26}">
      <dsp:nvSpPr>
        <dsp:cNvPr id="0" name=""/>
        <dsp:cNvSpPr/>
      </dsp:nvSpPr>
      <dsp:spPr>
        <a:xfrm>
          <a:off x="1698784" y="2635745"/>
          <a:ext cx="129184" cy="129184"/>
        </a:xfrm>
        <a:prstGeom prst="ellipse">
          <a:avLst/>
        </a:prstGeom>
        <a:solidFill>
          <a:schemeClr val="dk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1514CF-C3A7-4E3C-8CA6-7D37C815DF25}">
      <dsp:nvSpPr>
        <dsp:cNvPr id="0" name=""/>
        <dsp:cNvSpPr/>
      </dsp:nvSpPr>
      <dsp:spPr>
        <a:xfrm>
          <a:off x="3360237" y="1309123"/>
          <a:ext cx="2481844" cy="1391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114300" bIns="171450" numCol="1" spcCol="1270" anchor="t" anchorCtr="0">
          <a:noAutofit/>
        </a:bodyPr>
        <a:lstStyle/>
        <a:p>
          <a:pPr marL="0" lvl="0" indent="0" algn="l" defTabSz="800100">
            <a:lnSpc>
              <a:spcPct val="90000"/>
            </a:lnSpc>
            <a:spcBef>
              <a:spcPct val="0"/>
            </a:spcBef>
            <a:spcAft>
              <a:spcPct val="35000"/>
            </a:spcAft>
            <a:buNone/>
          </a:pPr>
          <a:r>
            <a:rPr lang="en-US" sz="1800" kern="1200"/>
            <a:t>August 3rd – 6th, 2026</a:t>
          </a:r>
        </a:p>
      </dsp:txBody>
      <dsp:txXfrm>
        <a:off x="3360237" y="1309123"/>
        <a:ext cx="2481844" cy="1391213"/>
      </dsp:txXfrm>
    </dsp:sp>
    <dsp:sp modelId="{4F5CC55D-9966-48B6-AE4A-F6713D3752A7}">
      <dsp:nvSpPr>
        <dsp:cNvPr id="0" name=""/>
        <dsp:cNvSpPr/>
      </dsp:nvSpPr>
      <dsp:spPr>
        <a:xfrm>
          <a:off x="3360237" y="583272"/>
          <a:ext cx="2481844" cy="725850"/>
        </a:xfrm>
        <a:prstGeom prst="rect">
          <a:avLst/>
        </a:prstGeom>
        <a:solidFill>
          <a:schemeClr val="accent4">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East Region Training</a:t>
          </a:r>
        </a:p>
      </dsp:txBody>
      <dsp:txXfrm>
        <a:off x="3360237" y="583272"/>
        <a:ext cx="2481844" cy="725850"/>
      </dsp:txXfrm>
    </dsp:sp>
    <dsp:sp modelId="{CA7147C4-E239-495B-9EB5-E633CA0F7E1F}">
      <dsp:nvSpPr>
        <dsp:cNvPr id="0" name=""/>
        <dsp:cNvSpPr/>
      </dsp:nvSpPr>
      <dsp:spPr>
        <a:xfrm>
          <a:off x="3247903" y="540067"/>
          <a:ext cx="0" cy="2160270"/>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53AF2F8-4129-4250-BD4C-B0CEEC5458C2}">
      <dsp:nvSpPr>
        <dsp:cNvPr id="0" name=""/>
        <dsp:cNvSpPr/>
      </dsp:nvSpPr>
      <dsp:spPr>
        <a:xfrm>
          <a:off x="3180895" y="2635745"/>
          <a:ext cx="129184" cy="129184"/>
        </a:xfrm>
        <a:prstGeom prst="ellipse">
          <a:avLst/>
        </a:prstGeom>
        <a:solidFill>
          <a:schemeClr val="dk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41E663-5910-4377-B81E-6AEDDD0AD9DF}">
      <dsp:nvSpPr>
        <dsp:cNvPr id="0" name=""/>
        <dsp:cNvSpPr/>
      </dsp:nvSpPr>
      <dsp:spPr>
        <a:xfrm>
          <a:off x="4842348" y="3685420"/>
          <a:ext cx="2481844" cy="1175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1450" rIns="171450" bIns="114300" numCol="1" spcCol="1270" anchor="t" anchorCtr="0">
          <a:noAutofit/>
        </a:bodyPr>
        <a:lstStyle/>
        <a:p>
          <a:pPr marL="0" lvl="0" indent="0" algn="l" defTabSz="800100">
            <a:lnSpc>
              <a:spcPct val="90000"/>
            </a:lnSpc>
            <a:spcBef>
              <a:spcPct val="0"/>
            </a:spcBef>
            <a:spcAft>
              <a:spcPct val="35000"/>
            </a:spcAft>
            <a:buNone/>
          </a:pPr>
          <a:r>
            <a:rPr lang="en-US" sz="1800" kern="1200"/>
            <a:t>October 12th – 15th, 2026</a:t>
          </a:r>
        </a:p>
      </dsp:txBody>
      <dsp:txXfrm>
        <a:off x="4842348" y="3685420"/>
        <a:ext cx="2481844" cy="1175186"/>
      </dsp:txXfrm>
    </dsp:sp>
    <dsp:sp modelId="{D126D4F7-C7E0-4BD3-B103-87DB20D842D9}">
      <dsp:nvSpPr>
        <dsp:cNvPr id="0" name=""/>
        <dsp:cNvSpPr/>
      </dsp:nvSpPr>
      <dsp:spPr>
        <a:xfrm>
          <a:off x="4842348" y="2916364"/>
          <a:ext cx="2481844" cy="769056"/>
        </a:xfrm>
        <a:prstGeom prst="rect">
          <a:avLst/>
        </a:prstGeom>
        <a:solidFill>
          <a:schemeClr val="accent4">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Central Region Training</a:t>
          </a:r>
        </a:p>
      </dsp:txBody>
      <dsp:txXfrm>
        <a:off x="4842348" y="2916364"/>
        <a:ext cx="2481844" cy="769056"/>
      </dsp:txXfrm>
    </dsp:sp>
    <dsp:sp modelId="{C457BCB5-A695-40C6-816D-071C31398339}">
      <dsp:nvSpPr>
        <dsp:cNvPr id="0" name=""/>
        <dsp:cNvSpPr/>
      </dsp:nvSpPr>
      <dsp:spPr>
        <a:xfrm>
          <a:off x="4730014" y="2700337"/>
          <a:ext cx="0" cy="2160270"/>
        </a:xfrm>
        <a:prstGeom prst="line">
          <a:avLst/>
        </a:pr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0B7DDA2-DCE6-4A05-BE12-B9346C154808}">
      <dsp:nvSpPr>
        <dsp:cNvPr id="0" name=""/>
        <dsp:cNvSpPr/>
      </dsp:nvSpPr>
      <dsp:spPr>
        <a:xfrm>
          <a:off x="4663005" y="2635745"/>
          <a:ext cx="129184" cy="129184"/>
        </a:xfrm>
        <a:prstGeom prst="ellipse">
          <a:avLst/>
        </a:prstGeom>
        <a:solidFill>
          <a:schemeClr val="dk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DFF667-7866-45E4-9EC1-FE7B4F5F1D9D}">
      <dsp:nvSpPr>
        <dsp:cNvPr id="0" name=""/>
        <dsp:cNvSpPr/>
      </dsp:nvSpPr>
      <dsp:spPr>
        <a:xfrm>
          <a:off x="0" y="1701"/>
          <a:ext cx="10706100" cy="8625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AD0107-5E3E-410B-824A-54631B866FE5}">
      <dsp:nvSpPr>
        <dsp:cNvPr id="0" name=""/>
        <dsp:cNvSpPr/>
      </dsp:nvSpPr>
      <dsp:spPr>
        <a:xfrm>
          <a:off x="260921" y="195775"/>
          <a:ext cx="474402" cy="474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830E28-4327-4CBB-BF50-7AFA29ECDF42}">
      <dsp:nvSpPr>
        <dsp:cNvPr id="0" name=""/>
        <dsp:cNvSpPr/>
      </dsp:nvSpPr>
      <dsp:spPr>
        <a:xfrm>
          <a:off x="996244" y="1701"/>
          <a:ext cx="9709855" cy="862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86" tIns="91286" rIns="91286" bIns="91286" numCol="1" spcCol="1270" anchor="ctr" anchorCtr="0">
          <a:noAutofit/>
        </a:bodyPr>
        <a:lstStyle/>
        <a:p>
          <a:pPr marL="0" lvl="0" indent="0" algn="l" defTabSz="977900">
            <a:lnSpc>
              <a:spcPct val="90000"/>
            </a:lnSpc>
            <a:spcBef>
              <a:spcPct val="0"/>
            </a:spcBef>
            <a:spcAft>
              <a:spcPct val="35000"/>
            </a:spcAft>
            <a:buNone/>
          </a:pPr>
          <a:r>
            <a:rPr lang="en-US" sz="2200" kern="1200"/>
            <a:t>Major long-term market opportunity</a:t>
          </a:r>
        </a:p>
      </dsp:txBody>
      <dsp:txXfrm>
        <a:off x="996244" y="1701"/>
        <a:ext cx="9709855" cy="862549"/>
      </dsp:txXfrm>
    </dsp:sp>
    <dsp:sp modelId="{888D51E6-A99E-4EDD-8791-E8D39D7F743F}">
      <dsp:nvSpPr>
        <dsp:cNvPr id="0" name=""/>
        <dsp:cNvSpPr/>
      </dsp:nvSpPr>
      <dsp:spPr>
        <a:xfrm>
          <a:off x="0" y="1079888"/>
          <a:ext cx="10706100" cy="8625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A57937-673B-450F-84EA-35D657B44017}">
      <dsp:nvSpPr>
        <dsp:cNvPr id="0" name=""/>
        <dsp:cNvSpPr/>
      </dsp:nvSpPr>
      <dsp:spPr>
        <a:xfrm>
          <a:off x="260921" y="1273962"/>
          <a:ext cx="474402" cy="474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9FBFE1-6647-4087-BA77-845489679EA3}">
      <dsp:nvSpPr>
        <dsp:cNvPr id="0" name=""/>
        <dsp:cNvSpPr/>
      </dsp:nvSpPr>
      <dsp:spPr>
        <a:xfrm>
          <a:off x="996244" y="1079888"/>
          <a:ext cx="4817744" cy="862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86" tIns="91286" rIns="91286" bIns="91286" numCol="1" spcCol="1270" anchor="ctr" anchorCtr="0">
          <a:noAutofit/>
        </a:bodyPr>
        <a:lstStyle/>
        <a:p>
          <a:pPr marL="0" lvl="0" indent="0" algn="l" defTabSz="977900">
            <a:lnSpc>
              <a:spcPct val="90000"/>
            </a:lnSpc>
            <a:spcBef>
              <a:spcPct val="0"/>
            </a:spcBef>
            <a:spcAft>
              <a:spcPct val="35000"/>
            </a:spcAft>
            <a:buNone/>
          </a:pPr>
          <a:r>
            <a:rPr lang="en-US" sz="2200" kern="1200"/>
            <a:t>Certified workforce advantage:</a:t>
          </a:r>
        </a:p>
      </dsp:txBody>
      <dsp:txXfrm>
        <a:off x="996244" y="1079888"/>
        <a:ext cx="4817744" cy="862549"/>
      </dsp:txXfrm>
    </dsp:sp>
    <dsp:sp modelId="{5D8EF9A9-7632-433E-ABD2-D2082F2F0E1A}">
      <dsp:nvSpPr>
        <dsp:cNvPr id="0" name=""/>
        <dsp:cNvSpPr/>
      </dsp:nvSpPr>
      <dsp:spPr>
        <a:xfrm>
          <a:off x="5813989" y="1079888"/>
          <a:ext cx="4892110" cy="862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86" tIns="91286" rIns="91286" bIns="91286" numCol="1" spcCol="1270" anchor="ctr" anchorCtr="0">
          <a:noAutofit/>
        </a:bodyPr>
        <a:lstStyle/>
        <a:p>
          <a:pPr marL="0" lvl="0" indent="0" algn="l" defTabSz="577850">
            <a:lnSpc>
              <a:spcPct val="90000"/>
            </a:lnSpc>
            <a:spcBef>
              <a:spcPct val="0"/>
            </a:spcBef>
            <a:spcAft>
              <a:spcPct val="35000"/>
            </a:spcAft>
            <a:buNone/>
          </a:pPr>
          <a:r>
            <a:rPr lang="en-US" sz="1300" kern="1200"/>
            <a:t>TAB &amp; commissioning</a:t>
          </a:r>
        </a:p>
        <a:p>
          <a:pPr marL="0" lvl="0" indent="0" algn="l" defTabSz="577850">
            <a:lnSpc>
              <a:spcPct val="90000"/>
            </a:lnSpc>
            <a:spcBef>
              <a:spcPct val="0"/>
            </a:spcBef>
            <a:spcAft>
              <a:spcPct val="35000"/>
            </a:spcAft>
            <a:buNone/>
          </a:pPr>
          <a:r>
            <a:rPr lang="en-US" sz="1300" kern="1200"/>
            <a:t>Air systems &amp; fabrication</a:t>
          </a:r>
        </a:p>
      </dsp:txBody>
      <dsp:txXfrm>
        <a:off x="5813989" y="1079888"/>
        <a:ext cx="4892110" cy="862549"/>
      </dsp:txXfrm>
    </dsp:sp>
    <dsp:sp modelId="{95E00FFE-5E50-41E6-9A72-849180386956}">
      <dsp:nvSpPr>
        <dsp:cNvPr id="0" name=""/>
        <dsp:cNvSpPr/>
      </dsp:nvSpPr>
      <dsp:spPr>
        <a:xfrm>
          <a:off x="0" y="2158075"/>
          <a:ext cx="10706100" cy="8625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8A3097-FFE1-4857-80EB-69C8BAB4E01A}">
      <dsp:nvSpPr>
        <dsp:cNvPr id="0" name=""/>
        <dsp:cNvSpPr/>
      </dsp:nvSpPr>
      <dsp:spPr>
        <a:xfrm>
          <a:off x="260921" y="2352148"/>
          <a:ext cx="474402" cy="474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2CF894-2CCC-4035-A0F9-E7069EEB25C8}">
      <dsp:nvSpPr>
        <dsp:cNvPr id="0" name=""/>
        <dsp:cNvSpPr/>
      </dsp:nvSpPr>
      <dsp:spPr>
        <a:xfrm>
          <a:off x="996244" y="2158075"/>
          <a:ext cx="4817744" cy="862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86" tIns="91286" rIns="91286" bIns="91286" numCol="1" spcCol="1270" anchor="ctr" anchorCtr="0">
          <a:noAutofit/>
        </a:bodyPr>
        <a:lstStyle/>
        <a:p>
          <a:pPr marL="0" lvl="0" indent="0" algn="l" defTabSz="977900">
            <a:lnSpc>
              <a:spcPct val="90000"/>
            </a:lnSpc>
            <a:spcBef>
              <a:spcPct val="0"/>
            </a:spcBef>
            <a:spcAft>
              <a:spcPct val="35000"/>
            </a:spcAft>
            <a:buNone/>
          </a:pPr>
          <a:r>
            <a:rPr lang="en-US" sz="2200" kern="1200"/>
            <a:t>Supporting Locals:</a:t>
          </a:r>
        </a:p>
      </dsp:txBody>
      <dsp:txXfrm>
        <a:off x="996244" y="2158075"/>
        <a:ext cx="4817744" cy="862549"/>
      </dsp:txXfrm>
    </dsp:sp>
    <dsp:sp modelId="{6B7600EA-1027-4033-9CC1-C92430CAE812}">
      <dsp:nvSpPr>
        <dsp:cNvPr id="0" name=""/>
        <dsp:cNvSpPr/>
      </dsp:nvSpPr>
      <dsp:spPr>
        <a:xfrm>
          <a:off x="5813989" y="2158075"/>
          <a:ext cx="4892110" cy="862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86" tIns="91286" rIns="91286" bIns="91286" numCol="1" spcCol="1270" anchor="ctr" anchorCtr="0">
          <a:noAutofit/>
        </a:bodyPr>
        <a:lstStyle/>
        <a:p>
          <a:pPr marL="0" lvl="0" indent="0" algn="l" defTabSz="577850">
            <a:lnSpc>
              <a:spcPct val="90000"/>
            </a:lnSpc>
            <a:spcBef>
              <a:spcPct val="0"/>
            </a:spcBef>
            <a:spcAft>
              <a:spcPct val="35000"/>
            </a:spcAft>
            <a:buNone/>
          </a:pPr>
          <a:r>
            <a:rPr lang="en-US" sz="1300" kern="1200"/>
            <a:t>Unified talking points in development</a:t>
          </a:r>
        </a:p>
        <a:p>
          <a:pPr marL="0" lvl="0" indent="0" algn="l" defTabSz="577850">
            <a:lnSpc>
              <a:spcPct val="90000"/>
            </a:lnSpc>
            <a:spcBef>
              <a:spcPct val="0"/>
            </a:spcBef>
            <a:spcAft>
              <a:spcPct val="35000"/>
            </a:spcAft>
            <a:buNone/>
          </a:pPr>
          <a:r>
            <a:rPr lang="en-US" sz="1300" kern="1200"/>
            <a:t>Webinars coming soon</a:t>
          </a:r>
        </a:p>
      </dsp:txBody>
      <dsp:txXfrm>
        <a:off x="5813989" y="2158075"/>
        <a:ext cx="4892110" cy="862549"/>
      </dsp:txXfrm>
    </dsp:sp>
    <dsp:sp modelId="{6A105884-C676-40C5-8542-7264C8F14CD2}">
      <dsp:nvSpPr>
        <dsp:cNvPr id="0" name=""/>
        <dsp:cNvSpPr/>
      </dsp:nvSpPr>
      <dsp:spPr>
        <a:xfrm>
          <a:off x="0" y="3236261"/>
          <a:ext cx="10706100" cy="8625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851B72-F6E9-40E8-9C45-5D8546D98283}">
      <dsp:nvSpPr>
        <dsp:cNvPr id="0" name=""/>
        <dsp:cNvSpPr/>
      </dsp:nvSpPr>
      <dsp:spPr>
        <a:xfrm>
          <a:off x="260921" y="3430335"/>
          <a:ext cx="474402" cy="474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E5C1FD-AE5B-4816-B471-EF34EEEDE7F0}">
      <dsp:nvSpPr>
        <dsp:cNvPr id="0" name=""/>
        <dsp:cNvSpPr/>
      </dsp:nvSpPr>
      <dsp:spPr>
        <a:xfrm>
          <a:off x="996244" y="3236261"/>
          <a:ext cx="4817744" cy="862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86" tIns="91286" rIns="91286" bIns="91286" numCol="1" spcCol="1270" anchor="ctr" anchorCtr="0">
          <a:noAutofit/>
        </a:bodyPr>
        <a:lstStyle/>
        <a:p>
          <a:pPr marL="0" lvl="0" indent="0" algn="l" defTabSz="977900">
            <a:lnSpc>
              <a:spcPct val="90000"/>
            </a:lnSpc>
            <a:spcBef>
              <a:spcPct val="0"/>
            </a:spcBef>
            <a:spcAft>
              <a:spcPct val="35000"/>
            </a:spcAft>
            <a:buNone/>
          </a:pPr>
          <a:r>
            <a:rPr lang="en-US" sz="2200" kern="1200"/>
            <a:t>Labor priorities:</a:t>
          </a:r>
        </a:p>
      </dsp:txBody>
      <dsp:txXfrm>
        <a:off x="996244" y="3236261"/>
        <a:ext cx="4817744" cy="862549"/>
      </dsp:txXfrm>
    </dsp:sp>
    <dsp:sp modelId="{57E0AB79-F269-4DB6-991A-C0A641D424B8}">
      <dsp:nvSpPr>
        <dsp:cNvPr id="0" name=""/>
        <dsp:cNvSpPr/>
      </dsp:nvSpPr>
      <dsp:spPr>
        <a:xfrm>
          <a:off x="5813989" y="3236261"/>
          <a:ext cx="4892110" cy="862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286" tIns="91286" rIns="91286" bIns="91286" numCol="1" spcCol="1270" anchor="ctr" anchorCtr="0">
          <a:noAutofit/>
        </a:bodyPr>
        <a:lstStyle/>
        <a:p>
          <a:pPr marL="0" lvl="0" indent="0" algn="l" defTabSz="577850">
            <a:lnSpc>
              <a:spcPct val="90000"/>
            </a:lnSpc>
            <a:spcBef>
              <a:spcPct val="0"/>
            </a:spcBef>
            <a:spcAft>
              <a:spcPct val="35000"/>
            </a:spcAft>
            <a:buNone/>
          </a:pPr>
          <a:r>
            <a:rPr lang="en-US" sz="1300" kern="1200"/>
            <a:t>Local hiring</a:t>
          </a:r>
        </a:p>
        <a:p>
          <a:pPr marL="0" lvl="0" indent="0" algn="l" defTabSz="577850">
            <a:lnSpc>
              <a:spcPct val="90000"/>
            </a:lnSpc>
            <a:spcBef>
              <a:spcPct val="0"/>
            </a:spcBef>
            <a:spcAft>
              <a:spcPct val="35000"/>
            </a:spcAft>
            <a:buNone/>
          </a:pPr>
          <a:r>
            <a:rPr lang="en-US" sz="1300" kern="1200"/>
            <a:t>Apprenticeship utilization</a:t>
          </a:r>
        </a:p>
        <a:p>
          <a:pPr marL="0" lvl="0" indent="0" algn="l" defTabSz="577850">
            <a:lnSpc>
              <a:spcPct val="90000"/>
            </a:lnSpc>
            <a:spcBef>
              <a:spcPct val="0"/>
            </a:spcBef>
            <a:spcAft>
              <a:spcPct val="35000"/>
            </a:spcAft>
            <a:buNone/>
          </a:pPr>
          <a:r>
            <a:rPr lang="en-US" sz="1300" kern="1200"/>
            <a:t>Prevailing wage</a:t>
          </a:r>
        </a:p>
      </dsp:txBody>
      <dsp:txXfrm>
        <a:off x="5813989" y="3236261"/>
        <a:ext cx="4892110" cy="8625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55A35-8A7D-48A3-828D-F739E4A3E170}">
      <dsp:nvSpPr>
        <dsp:cNvPr id="0" name=""/>
        <dsp:cNvSpPr/>
      </dsp:nvSpPr>
      <dsp:spPr>
        <a:xfrm>
          <a:off x="0" y="10125"/>
          <a:ext cx="5129939" cy="982799"/>
        </a:xfrm>
        <a:prstGeom prst="round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baseline="0"/>
            <a:t>Looking Ahead</a:t>
          </a:r>
          <a:endParaRPr lang="en-US" sz="4200" kern="1200"/>
        </a:p>
      </dsp:txBody>
      <dsp:txXfrm>
        <a:off x="47976" y="58101"/>
        <a:ext cx="5033987" cy="8868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E39CF-2C27-49D4-AB9E-4011E35BBF99}">
      <dsp:nvSpPr>
        <dsp:cNvPr id="0" name=""/>
        <dsp:cNvSpPr/>
      </dsp:nvSpPr>
      <dsp:spPr>
        <a:xfrm>
          <a:off x="801844" y="0"/>
          <a:ext cx="9087575" cy="3636088"/>
        </a:xfrm>
        <a:prstGeom prst="rightArrow">
          <a:avLst/>
        </a:prstGeom>
        <a:solidFill>
          <a:schemeClr val="accent4"/>
        </a:solidFill>
        <a:ln>
          <a:noFill/>
        </a:ln>
        <a:effectLst/>
      </dsp:spPr>
      <dsp:style>
        <a:lnRef idx="0">
          <a:scrgbClr r="0" g="0" b="0"/>
        </a:lnRef>
        <a:fillRef idx="1">
          <a:scrgbClr r="0" g="0" b="0"/>
        </a:fillRef>
        <a:effectRef idx="0">
          <a:scrgbClr r="0" g="0" b="0"/>
        </a:effectRef>
        <a:fontRef idx="minor"/>
      </dsp:style>
    </dsp:sp>
    <dsp:sp modelId="{E2264258-7115-4F1E-BA8E-96235303A2A2}">
      <dsp:nvSpPr>
        <dsp:cNvPr id="0" name=""/>
        <dsp:cNvSpPr/>
      </dsp:nvSpPr>
      <dsp:spPr>
        <a:xfrm>
          <a:off x="5350" y="1090826"/>
          <a:ext cx="2573629" cy="1454435"/>
        </a:xfrm>
        <a:prstGeom prst="round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Expand Labs &amp; Certification Capacity</a:t>
          </a:r>
        </a:p>
      </dsp:txBody>
      <dsp:txXfrm>
        <a:off x="76350" y="1161826"/>
        <a:ext cx="2431629" cy="1312435"/>
      </dsp:txXfrm>
    </dsp:sp>
    <dsp:sp modelId="{C76FB6D2-9D02-41D2-BBFD-7A694476C126}">
      <dsp:nvSpPr>
        <dsp:cNvPr id="0" name=""/>
        <dsp:cNvSpPr/>
      </dsp:nvSpPr>
      <dsp:spPr>
        <a:xfrm>
          <a:off x="2707662" y="1090826"/>
          <a:ext cx="2573629" cy="1454435"/>
        </a:xfrm>
        <a:prstGeom prst="round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Grow IAQ &amp; Fire/Life Safety Legislation</a:t>
          </a:r>
        </a:p>
      </dsp:txBody>
      <dsp:txXfrm>
        <a:off x="2778662" y="1161826"/>
        <a:ext cx="2431629" cy="1312435"/>
      </dsp:txXfrm>
    </dsp:sp>
    <dsp:sp modelId="{A32B7ACE-CEA6-4018-815B-6971503BDDF7}">
      <dsp:nvSpPr>
        <dsp:cNvPr id="0" name=""/>
        <dsp:cNvSpPr/>
      </dsp:nvSpPr>
      <dsp:spPr>
        <a:xfrm>
          <a:off x="5409973" y="1090826"/>
          <a:ext cx="2573629" cy="1454435"/>
        </a:xfrm>
        <a:prstGeom prst="round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Strengthen Role in ASHRAE, NFPA, ICC, IAPMO</a:t>
          </a:r>
        </a:p>
      </dsp:txBody>
      <dsp:txXfrm>
        <a:off x="5480973" y="1161826"/>
        <a:ext cx="2431629" cy="1312435"/>
      </dsp:txXfrm>
    </dsp:sp>
    <dsp:sp modelId="{68187ECB-479F-484F-A23C-FEAC7AC97D23}">
      <dsp:nvSpPr>
        <dsp:cNvPr id="0" name=""/>
        <dsp:cNvSpPr/>
      </dsp:nvSpPr>
      <dsp:spPr>
        <a:xfrm>
          <a:off x="8112284" y="1090826"/>
          <a:ext cx="2573629" cy="1454435"/>
        </a:xfrm>
        <a:prstGeom prst="round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Position Locals Market Opportunities</a:t>
          </a:r>
        </a:p>
      </dsp:txBody>
      <dsp:txXfrm>
        <a:off x="8183284" y="1161826"/>
        <a:ext cx="2431629" cy="131243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17FF8-C481-44E1-8ACD-21FD82F30378}">
      <dsp:nvSpPr>
        <dsp:cNvPr id="0" name=""/>
        <dsp:cNvSpPr/>
      </dsp:nvSpPr>
      <dsp:spPr>
        <a:xfrm>
          <a:off x="0" y="0"/>
          <a:ext cx="11770976"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E778CE-10E2-4B5B-BC65-F47C6E9F76BD}">
      <dsp:nvSpPr>
        <dsp:cNvPr id="0" name=""/>
        <dsp:cNvSpPr/>
      </dsp:nvSpPr>
      <dsp:spPr>
        <a:xfrm>
          <a:off x="0" y="0"/>
          <a:ext cx="1474633" cy="3510022"/>
        </a:xfrm>
        <a:prstGeom prst="rect">
          <a:avLst/>
        </a:prstGeom>
        <a:solidFill>
          <a:srgbClr val="007CC3"/>
        </a:solid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b="1" kern="1200">
              <a:solidFill>
                <a:schemeClr val="bg1"/>
              </a:solidFill>
            </a:rPr>
            <a:t> Call to Action</a:t>
          </a:r>
        </a:p>
        <a:p>
          <a:pPr marL="0" lvl="0" indent="0" algn="l" defTabSz="1422400">
            <a:lnSpc>
              <a:spcPct val="90000"/>
            </a:lnSpc>
            <a:spcBef>
              <a:spcPct val="0"/>
            </a:spcBef>
            <a:spcAft>
              <a:spcPct val="35000"/>
            </a:spcAft>
            <a:buNone/>
          </a:pPr>
          <a:endParaRPr lang="en-US" sz="3200" b="1" kern="1200">
            <a:solidFill>
              <a:schemeClr val="bg1"/>
            </a:solidFill>
          </a:endParaRPr>
        </a:p>
      </dsp:txBody>
      <dsp:txXfrm>
        <a:off x="0" y="0"/>
        <a:ext cx="1474633" cy="3510022"/>
      </dsp:txXfrm>
    </dsp:sp>
    <dsp:sp modelId="{81CE2E2B-E168-4188-8812-BCD2580260AC}">
      <dsp:nvSpPr>
        <dsp:cNvPr id="0" name=""/>
        <dsp:cNvSpPr/>
      </dsp:nvSpPr>
      <dsp:spPr>
        <a:xfrm>
          <a:off x="1584296" y="54844"/>
          <a:ext cx="8859586" cy="1096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Union Leadership and Training = Key to Advancing NEMI and ICB’s Mission</a:t>
          </a:r>
          <a:r>
            <a:rPr lang="en-US" sz="3200" kern="1200"/>
            <a:t>	</a:t>
          </a:r>
        </a:p>
      </dsp:txBody>
      <dsp:txXfrm>
        <a:off x="1584296" y="54844"/>
        <a:ext cx="8859586" cy="1096881"/>
      </dsp:txXfrm>
    </dsp:sp>
    <dsp:sp modelId="{37A187B3-5BA2-415B-B93B-7E799116CB83}">
      <dsp:nvSpPr>
        <dsp:cNvPr id="0" name=""/>
        <dsp:cNvSpPr/>
      </dsp:nvSpPr>
      <dsp:spPr>
        <a:xfrm>
          <a:off x="1474633" y="1151725"/>
          <a:ext cx="5848703"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1C6006-5CD2-476C-874B-93FB8D0B88F9}">
      <dsp:nvSpPr>
        <dsp:cNvPr id="0" name=""/>
        <dsp:cNvSpPr/>
      </dsp:nvSpPr>
      <dsp:spPr>
        <a:xfrm>
          <a:off x="1584296" y="1206570"/>
          <a:ext cx="10171645" cy="1096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Engage with Legislators, AHJs, and Contractors</a:t>
          </a:r>
        </a:p>
      </dsp:txBody>
      <dsp:txXfrm>
        <a:off x="1584296" y="1206570"/>
        <a:ext cx="10171645" cy="1096881"/>
      </dsp:txXfrm>
    </dsp:sp>
    <dsp:sp modelId="{37FD45E0-1C8E-42C7-8643-F52E8E6FAF7E}">
      <dsp:nvSpPr>
        <dsp:cNvPr id="0" name=""/>
        <dsp:cNvSpPr/>
      </dsp:nvSpPr>
      <dsp:spPr>
        <a:xfrm>
          <a:off x="1474633" y="2303451"/>
          <a:ext cx="5848703"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4B6949-088A-485E-9F37-6B4A6F430344}">
      <dsp:nvSpPr>
        <dsp:cNvPr id="0" name=""/>
        <dsp:cNvSpPr/>
      </dsp:nvSpPr>
      <dsp:spPr>
        <a:xfrm>
          <a:off x="1584296" y="2358296"/>
          <a:ext cx="9806355" cy="1096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Resources: NEMIONLINE.org | ICBCERTIFIED.org</a:t>
          </a:r>
        </a:p>
      </dsp:txBody>
      <dsp:txXfrm>
        <a:off x="1584296" y="2358296"/>
        <a:ext cx="9806355" cy="1096881"/>
      </dsp:txXfrm>
    </dsp:sp>
    <dsp:sp modelId="{33E24A1A-D23C-4EA3-BCF2-2DB6DFFD09C8}">
      <dsp:nvSpPr>
        <dsp:cNvPr id="0" name=""/>
        <dsp:cNvSpPr/>
      </dsp:nvSpPr>
      <dsp:spPr>
        <a:xfrm>
          <a:off x="1474633" y="3455177"/>
          <a:ext cx="5848703"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24/3/layout/SimpleTimelineVariant2">
  <dgm:title val="Simple Timeline"/>
  <dgm:desc val="Displays events in chronological order. Each event should have a date or name up to medium length and the option to add a description that can be medium or a bit longer in length."/>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2050">
                    <a:solidFill>
                      <a:srgbClr val="000000"/>
                    </a:solidFill>
                    <a:tailEnd type="arrow" w="med" len="med"/>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arrow" w="med" len="med"/>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23"/>
                        <dgm:constr type="h" for="ch" forName="ConnectorPoint1" refType="h" refFor="ch" refForName="DropPinPlaceHolder1" fact="0.23"/>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fact="0.7"/>
                        <dgm:constr type="t" for="ch" forName="L2TextContainer1" refType="h" fact="0.178"/>
                        <dgm:constr type="b" for="ch" forName="L2TextContainer1" refType="h" fact="0.5"/>
                        <dgm:constr type="w" for="ch" forName="L1TextContainer1" refType="w" fact="0.83"/>
                        <dgm:constr type="l" for="ch" forName="L1TextContainer1" refType="r" refFor="ch" refForName="DropPinPlaceHolder1" fact="0.7"/>
                        <dgm:constr type="t" for="ch" forName="L1TextContainer1" refType="h" fact="0.01"/>
                        <dgm:constr type="b" for="ch" forName="L1TextContainer1" refType="h" fact="0.178"/>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23"/>
                        <dgm:constr type="h" for="ch" forName="ConnectorPoint1" refType="h" refFor="ch" refForName="DropPinPlaceHolder1" fact="0.23"/>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fact="0.7"/>
                        <dgm:constr type="b" for="ch" forName="L1TextContainer1" refType="h" fact="0.728"/>
                        <dgm:constr type="t" for="ch" forName="L1TextContainer1" refType="h" fact="0.55"/>
                        <dgm:constr type="w" for="ch" forName="L2TextContainer1" refType="w" fact="0.83"/>
                        <dgm:constr type="l" for="ch" forName="L2TextContainer1" refType="r" refFor="ch" refForName="DropPinPlaceHolder1" fact="0.7"/>
                        <dgm:constr type="b" for="ch" forName="L2TextContainer1" refType="b" refFor="ch" refForName="DropPinPlaceHolder1"/>
                        <dgm:constr type="t" for="ch" forName="L2TextContainer1" refType="h" fact="0.728"/>
                        <dgm:constr type="w" for="ch" forName="ConnectLine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23"/>
                        <dgm:constr type="h" for="ch" forName="ConnectorPoint1" refType="h" refFor="ch" refForName="DropPinPlaceHolder1" fact="0.23"/>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fact="0.7"/>
                        <dgm:constr type="t" for="ch" forName="L2TextContainer1" refType="h" fact="0.178"/>
                        <dgm:constr type="b" for="ch" forName="L2TextContainer1" refType="h" fact="0.5"/>
                        <dgm:constr type="w" for="ch" forName="L1TextContainer1" refType="w" fact="0.83"/>
                        <dgm:constr type="l" for="ch" forName="L1TextContainer1" refType="r" refFor="ch" refForName="DropPinPlaceHolder1" fact="0.7"/>
                        <dgm:constr type="t" for="ch" forName="L1TextContainer1" refType="h" fact="0.01"/>
                        <dgm:constr type="b" for="ch" forName="L1TextContainer1" refType="h" fact="0.178"/>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23"/>
                        <dgm:constr type="h" for="ch" forName="ConnectorPoint1" refType="h" refFor="ch" refForName="DropPinPlaceHolder1" fact="0.23"/>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fact="0.7"/>
                        <dgm:constr type="b" for="ch" forName="L1TextContainer1" refType="h" fact="0.728"/>
                        <dgm:constr type="t" for="ch" forName="L1TextContainer1" refType="h" fact="0.55"/>
                        <dgm:constr type="w" for="ch" forName="L2TextContainer1" refType="w" fact="0.83"/>
                        <dgm:constr type="l" for="ch" forName="L2TextContainer1" refType="r" refFor="ch" refForName="DropPinPlaceHolder1" fact="0.7"/>
                        <dgm:constr type="b" for="ch" forName="L2TextContainer1" refType="b" refFor="ch" refForName="DropPinPlaceHolder1"/>
                        <dgm:constr type="t" for="ch" forName="L2TextContainer1" refType="h" fact="0.728"/>
                        <dgm:constr type="w" for="ch" forName="ConnectLine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extLst>
                    <a:ext uri="{B698B0E9-8C71-41B9-8309-B3DCBF30829C}">
                      <dgm1612:spPr xmlns:dgm1612="http://schemas.microsoft.com/office/drawing/2016/12/diagram">
                        <a:ln w="12700"/>
                      </dgm1612:spPr>
                    </a:ext>
                  </dgm:ext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7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alignNode1">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refType="primFontSz" fact="0.5"/>
                  <dgm:constr type="rMarg" refType="primFontSz" fact="0.5"/>
                  <dgm:constr type="tMarg"/>
                  <dgm:constr type="bMarg"/>
                </dgm:constrLst>
                <dgm:ruleLst>
                  <dgm:rule type="primFontSz" val="5" fact="NaN" max="NaN"/>
                </dgm:ruleLst>
              </dgm:layoutNode>
              <dgm:layoutNode name="ConnectLine1" styleLbl="sibTrans1D1">
                <dgm:alg type="sp"/>
                <dgm:shape xmlns:r="http://schemas.openxmlformats.org/officeDocument/2006/relationships" type="line" r:blip="">
                  <dgm:adj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23"/>
                        <dgm:constr type="h" for="ch" forName="ConnectorPoint" refType="h" refFor="ch" refForName="DropPinPlaceHolder" fact="0.23"/>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fact="0.7"/>
                        <dgm:constr type="t" for="ch" forName="L2TextContainer" refType="h" fact="0.178"/>
                        <dgm:constr type="b" for="ch" forName="L2TextContainer" refType="h" fact="0.5"/>
                        <dgm:constr type="w" for="ch" forName="L1TextContainer" refType="w" fact="0.83"/>
                        <dgm:constr type="l" for="ch" forName="L1TextContainer" refType="r" refFor="ch" refForName="DropPinPlaceHolder" fact="0.7"/>
                        <dgm:constr type="t" for="ch" forName="L1TextContainer" refType="h" fact="0.01"/>
                        <dgm:constr type="b" for="ch" forName="L1TextContainer" refType="h" fact="0.178"/>
                        <dgm:constr type="w" for="ch" forName="ConnectLine" fact="2"/>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23"/>
                        <dgm:constr type="h" for="ch" forName="ConnectorPoint" refType="h" refFor="ch" refForName="DropPinPlaceHolder" fact="0.23"/>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1TextContainer" refType="w" fact="0.83"/>
                        <dgm:constr type="l" for="ch" forName="L1TextContainer" refType="r" refFor="ch" refForName="DropPinPlaceHolder" fact="0.7"/>
                        <dgm:constr type="b" for="ch" forName="L1TextContainer" refType="h" fact="0.728"/>
                        <dgm:constr type="t" for="ch" forName="L1TextContainer" refType="h" fact="0.55"/>
                        <dgm:constr type="w" for="ch" forName="L2TextContainer" refType="w" fact="0.83"/>
                        <dgm:constr type="l" for="ch" forName="L2TextContainer" refType="r" refFor="ch" refForName="DropPinPlaceHolder" fact="0.7"/>
                        <dgm:constr type="b" for="ch" forName="L2TextContainer" refType="b" refFor="ch" refForName="DropPinPlaceHolder"/>
                        <dgm:constr type="t" for="ch" forName="L2TextContainer" refType="h" fact="0.728"/>
                        <dgm:constr type="w" for="ch" forName="ConnectLine"/>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23"/>
                        <dgm:constr type="h" for="ch" forName="ConnectorPoint" refType="h" refFor="ch" refForName="DropPinPlaceHolder" fact="0.23"/>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fact="0.7"/>
                        <dgm:constr type="t" for="ch" forName="L2TextContainer" refType="h" fact="0.178"/>
                        <dgm:constr type="b" for="ch" forName="L2TextContainer" refType="h" fact="0.5"/>
                        <dgm:constr type="w" for="ch" forName="L1TextContainer" refType="w" fact="0.83"/>
                        <dgm:constr type="l" for="ch" forName="L1TextContainer" refType="r" refFor="ch" refForName="DropPinPlaceHolder" fact="0.7"/>
                        <dgm:constr type="t" for="ch" forName="L1TextContainer" refType="h" fact="0.01"/>
                        <dgm:constr type="b" for="ch" forName="L1TextContainer" refType="h" fact="0.178"/>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23"/>
                        <dgm:constr type="h" for="ch" forName="ConnectorPoint" refType="h" refFor="ch" refForName="DropPinPlaceHolder" fact="0.23"/>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1TextContainer" refType="w" fact="0.83"/>
                        <dgm:constr type="l" for="ch" forName="L1TextContainer" refType="r" refFor="ch" refForName="DropPinPlaceHolder" fact="0.7"/>
                        <dgm:constr type="b" for="ch" forName="L1TextContainer" refType="h" fact="0.728"/>
                        <dgm:constr type="t" for="ch" forName="L1TextContainer" refType="h" fact="0.55"/>
                        <dgm:constr type="w" for="ch" forName="L2TextContainer" refType="w" fact="0.83"/>
                        <dgm:constr type="l" for="ch" forName="L2TextContainer" refType="r" refFor="ch" refForName="DropPinPlaceHolder" fact="0.7"/>
                        <dgm:constr type="b" for="ch" forName="L2TextContainer" refType="b" refFor="ch" refForName="DropPinPlaceHolder"/>
                        <dgm:constr type="t" for="ch" forName="L2TextContainer" refType="h" fact="0.728"/>
                        <dgm:constr type="w" for="ch" forName="ConnectLine"/>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1270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7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alignNode1">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refType="primFontSz" fact="0.5"/>
                  <dgm:constr type="rMarg" refType="primFontSz" fact="0.5"/>
                  <dgm:constr type="tMarg"/>
                  <dgm:constr type="bMarg"/>
                </dgm:constrLst>
                <dgm:ruleLst>
                  <dgm:rule type="primFontSz" val="5" fact="NaN" max="NaN"/>
                </dgm:ruleLst>
              </dgm:layoutNode>
              <dgm:layoutNode name="ConnectLine" styleLbl="sibTrans1D1">
                <dgm:alg type="sp"/>
                <dgm:shape xmlns:r="http://schemas.openxmlformats.org/officeDocument/2006/relationships" type="line" r:blip="">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E17A7C-616D-47A4-BF23-19AF34620F0D}" type="datetimeFigureOut">
              <a:rPr lang="en-US" smtClean="0"/>
              <a:t>4/27/2026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221B8F-8ADC-4261-98E2-78BC2345AB35}" type="slidenum">
              <a:rPr lang="en-US" smtClean="0"/>
              <a:t>‹#›</a:t>
            </a:fld>
            <a:endParaRPr lang="en-US"/>
          </a:p>
        </p:txBody>
      </p:sp>
    </p:spTree>
    <p:extLst>
      <p:ext uri="{BB962C8B-B14F-4D97-AF65-F5344CB8AC3E}">
        <p14:creationId xmlns:p14="http://schemas.microsoft.com/office/powerpoint/2010/main" val="3451946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990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3023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25895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dirty="0">
                <a:solidFill>
                  <a:srgbClr val="000000"/>
                </a:solidFill>
                <a:effectLst/>
                <a:latin typeface="Aptos" panose="020B0004020202020204" pitchFamily="34" charset="0"/>
              </a:rPr>
              <a:t>The it Rigging Instructor Training Course will provide a comprehensive Rigging &amp; Signaling Trainer Development Class.</a:t>
            </a:r>
            <a:endParaRPr lang="en-US" b="0" i="0" dirty="0">
              <a:solidFill>
                <a:srgbClr val="212529"/>
              </a:solidFill>
              <a:effectLst/>
              <a:latin typeface="system-ui"/>
            </a:endParaRPr>
          </a:p>
          <a:p>
            <a:pPr algn="l">
              <a:buNone/>
            </a:pPr>
            <a:r>
              <a:rPr lang="en-US" b="0" i="0" dirty="0">
                <a:solidFill>
                  <a:srgbClr val="000000"/>
                </a:solidFill>
                <a:effectLst/>
                <a:latin typeface="Aptos" panose="020B0004020202020204" pitchFamily="34" charset="0"/>
              </a:rPr>
              <a:t>Upon completion of this class Instructors will be able to confidently teach an eight-to-twenty-four-hour rigging course in their home local</a:t>
            </a:r>
          </a:p>
          <a:p>
            <a:pPr marL="342900" algn="l">
              <a:buNone/>
            </a:pPr>
            <a:r>
              <a:rPr lang="en-US" b="1" i="0" dirty="0">
                <a:solidFill>
                  <a:srgbClr val="014777"/>
                </a:solidFill>
                <a:effectLst/>
                <a:latin typeface="Aptos" panose="020B0004020202020204" pitchFamily="34" charset="0"/>
              </a:rPr>
              <a:t>Exam: </a:t>
            </a:r>
            <a:r>
              <a:rPr lang="en-US" b="0" i="0" dirty="0">
                <a:solidFill>
                  <a:srgbClr val="212529"/>
                </a:solidFill>
                <a:effectLst/>
                <a:latin typeface="Aptos" panose="020B0004020202020204" pitchFamily="34" charset="0"/>
              </a:rPr>
              <a:t>There will be an ICB Rigging &amp; Signaling Certification Exam consisting of both written (CBT) and practical (hands-on) portions.</a:t>
            </a:r>
            <a:endParaRPr lang="en-US" b="0" i="0" dirty="0">
              <a:solidFill>
                <a:srgbClr val="212529"/>
              </a:solidFill>
              <a:effectLst/>
              <a:latin typeface="system-ui"/>
            </a:endParaRPr>
          </a:p>
          <a:p>
            <a:pPr marL="342900" algn="l">
              <a:buNone/>
            </a:pPr>
            <a:r>
              <a:rPr lang="en-US" b="1" i="0" dirty="0">
                <a:solidFill>
                  <a:srgbClr val="014777"/>
                </a:solidFill>
                <a:effectLst/>
                <a:latin typeface="Aptos" panose="020B0004020202020204" pitchFamily="34" charset="0"/>
              </a:rPr>
              <a:t>Certification:</a:t>
            </a:r>
            <a:r>
              <a:rPr lang="en-US" b="0" i="0" dirty="0">
                <a:solidFill>
                  <a:srgbClr val="212529"/>
                </a:solidFill>
                <a:effectLst/>
                <a:latin typeface="Aptos" panose="020B0004020202020204" pitchFamily="34" charset="0"/>
              </a:rPr>
              <a:t> An ITI Completion Certificate will be issued to all participants. An ICB Rigging &amp; Signaling Certification will be issued to all attendees who successfully complete both parts of the exam.  </a:t>
            </a:r>
            <a:endParaRPr lang="en-US" b="0" i="0" dirty="0">
              <a:solidFill>
                <a:srgbClr val="212529"/>
              </a:solidFill>
              <a:effectLst/>
              <a:latin typeface="system-ui"/>
            </a:endParaRPr>
          </a:p>
          <a:p>
            <a:pPr algn="l">
              <a:buNone/>
            </a:pPr>
            <a:endParaRPr lang="en-US" b="0" i="0" dirty="0">
              <a:solidFill>
                <a:srgbClr val="212529"/>
              </a:solidFill>
              <a:effectLst/>
              <a:latin typeface="system-u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826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buNone/>
            </a:pPr>
            <a:r>
              <a:rPr lang="en-US" sz="1200" u="sng" dirty="0">
                <a:effectLst/>
                <a:latin typeface="Aptos" panose="020B0004020202020204" pitchFamily="34" charset="0"/>
                <a:ea typeface="Aptos" panose="020B0004020202020204" pitchFamily="34" charset="0"/>
                <a:cs typeface="Aptos" panose="020B0004020202020204" pitchFamily="34" charset="0"/>
              </a:rPr>
              <a:t>WPQ1 (Welder Performance Qualified Endorsement) Exam</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0" marR="0">
              <a:buNone/>
            </a:pPr>
            <a:r>
              <a:rPr lang="en-US" sz="1200" u="none" strike="noStrike" dirty="0">
                <a:effectLst/>
                <a:latin typeface="Aptos" panose="020B0004020202020204" pitchFamily="34" charset="0"/>
                <a:ea typeface="Aptos" panose="020B0004020202020204" pitchFamily="34" charset="0"/>
                <a:cs typeface="Aptos" panose="020B0004020202020204" pitchFamily="34" charset="0"/>
              </a:rPr>
              <a:t> </a:t>
            </a: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0" marR="0">
              <a:buNone/>
            </a:pPr>
            <a:r>
              <a:rPr lang="en-US" sz="1200" dirty="0">
                <a:solidFill>
                  <a:srgbClr val="000000"/>
                </a:solidFill>
                <a:effectLst/>
                <a:latin typeface="Aptos" panose="020B0004020202020204" pitchFamily="34" charset="0"/>
                <a:ea typeface="Aptos" panose="020B0004020202020204" pitchFamily="34" charset="0"/>
                <a:cs typeface="Aptos" panose="020B0004020202020204" pitchFamily="34" charset="0"/>
              </a:rPr>
              <a:t>Per the AWS QC-47 Quality Assurance Manual it is required that a supplemental credential for</a:t>
            </a:r>
            <a:r>
              <a:rPr lang="en-US"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1200" b="0" dirty="0">
                <a:solidFill>
                  <a:srgbClr val="000000"/>
                </a:solidFill>
                <a:effectLst/>
                <a:latin typeface="Aptos" panose="020B0004020202020204" pitchFamily="34" charset="0"/>
                <a:ea typeface="Aptos" panose="020B0004020202020204" pitchFamily="34" charset="0"/>
                <a:cs typeface="Aptos" panose="020B0004020202020204" pitchFamily="34" charset="0"/>
              </a:rPr>
              <a:t>AWS Certified Welding Inspectors (CWIs)</a:t>
            </a:r>
            <a:r>
              <a:rPr lang="en-US" sz="1200" dirty="0">
                <a:solidFill>
                  <a:srgbClr val="000000"/>
                </a:solidFill>
                <a:effectLst/>
                <a:latin typeface="Aptos" panose="020B0004020202020204" pitchFamily="34" charset="0"/>
                <a:ea typeface="Aptos" panose="020B0004020202020204" pitchFamily="34" charset="0"/>
                <a:cs typeface="Aptos" panose="020B0004020202020204" pitchFamily="34" charset="0"/>
              </a:rPr>
              <a:t> is obtained as it demonstrates the inspector’s ability to conduct </a:t>
            </a:r>
            <a:r>
              <a:rPr lang="en-US" sz="1200" b="0" dirty="0">
                <a:solidFill>
                  <a:srgbClr val="000000"/>
                </a:solidFill>
                <a:effectLst/>
                <a:latin typeface="Aptos" panose="020B0004020202020204" pitchFamily="34" charset="0"/>
                <a:ea typeface="Aptos" panose="020B0004020202020204" pitchFamily="34" charset="0"/>
                <a:cs typeface="Aptos" panose="020B0004020202020204" pitchFamily="34" charset="0"/>
              </a:rPr>
              <a:t>welder performance qualification</a:t>
            </a:r>
            <a:r>
              <a:rPr lang="en-US"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1200" b="0" dirty="0">
                <a:solidFill>
                  <a:srgbClr val="000000"/>
                </a:solidFill>
                <a:effectLst/>
                <a:latin typeface="Aptos" panose="020B0004020202020204" pitchFamily="34" charset="0"/>
                <a:ea typeface="Aptos" panose="020B0004020202020204" pitchFamily="34" charset="0"/>
                <a:cs typeface="Aptos" panose="020B0004020202020204" pitchFamily="34" charset="0"/>
              </a:rPr>
              <a:t>tests</a:t>
            </a:r>
            <a:r>
              <a:rPr lang="en-US"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1200" dirty="0">
                <a:solidFill>
                  <a:srgbClr val="000000"/>
                </a:solidFill>
                <a:effectLst/>
                <a:latin typeface="Aptos" panose="020B0004020202020204" pitchFamily="34" charset="0"/>
                <a:ea typeface="Aptos" panose="020B0004020202020204" pitchFamily="34" charset="0"/>
                <a:cs typeface="Aptos" panose="020B0004020202020204" pitchFamily="34" charset="0"/>
              </a:rPr>
              <a:t>in accordance with AWS standards</a:t>
            </a:r>
            <a:endParaRPr lang="en-US" sz="12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1502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buNone/>
            </a:pPr>
            <a:r>
              <a:rPr lang="en-US" sz="1200" dirty="0">
                <a:effectLst/>
                <a:latin typeface="Century" panose="02040604050505020304" pitchFamily="18" charset="0"/>
                <a:ea typeface="Times New Roman" panose="02020603050405020304" pitchFamily="18" charset="0"/>
                <a:cs typeface="Times New Roman" panose="02020603050405020304" pitchFamily="18" charset="0"/>
              </a:rPr>
              <a:t>Although JATCs can be exempt from ERISA’s audit requirements, there are no exceptions to the LMRA’s.  For this reason, regardless of size, JATCs must annually submit to a full, independent audit.  </a:t>
            </a:r>
            <a:endParaRPr lang="en-US" sz="1200" dirty="0">
              <a:effectLst/>
              <a:latin typeface="Bookman Old Style" panose="02050604050505020204" pitchFamily="18"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67241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0869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those of you unfamiliar with Rowan University, a few things I want to share about it that are relevant to the Trades: Rowan is a top-ranked public research institution with a long history of supporting economic development. As a public R2 research university with regional and national recognition, you’re not getting a generic degree — you’re getting one with serious credibility. Rowan is committed to advancing education in Construction Management through our partnership with North America’s Building Trades Unions.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8461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800"/>
              </a:spcBef>
              <a:spcAft>
                <a:spcPts val="0"/>
              </a:spcAft>
              <a:buClr>
                <a:prstClr val="black"/>
              </a:buClr>
              <a:buSzTx/>
              <a:buFont typeface="Arial"/>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Rowan University recognizes that union members have already put in the work — literally. Through partnerships with federally registered apprenticeship programs, Rowan offers a game-changing benefit:</a:t>
            </a:r>
          </a:p>
          <a:p>
            <a:pPr marL="0" marR="0" lvl="0" indent="0" algn="l" defTabSz="914400" rtl="0" eaLnBrk="1" fontAlgn="auto" latinLnBrk="0" hangingPunct="1">
              <a:lnSpc>
                <a:spcPct val="100000"/>
              </a:lnSpc>
              <a:spcBef>
                <a:spcPts val="800"/>
              </a:spcBef>
              <a:spcAft>
                <a:spcPts val="0"/>
              </a:spcAft>
              <a:buClr>
                <a:prstClr val="black"/>
              </a:buClr>
              <a:buSzTx/>
              <a:buFont typeface="Arial"/>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For SMART members, you earn 56 college credits toward a Bachelor of Arts in Construction Management (BACM) just for completing your apprenticeship training. Covering nearly half of the 120-credit bachelor’s degree. with the 25% discount that's over 60% savings on total tuition costs. </a:t>
            </a: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BACM Degree: 120 credits</a:t>
            </a: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Published tuition Rates: Cost per credit: $588.63 ($70,635.60) </a:t>
            </a:r>
            <a:b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NABTU discount: 25% applied = $441.47 p/credit ($52,976.40)</a:t>
            </a:r>
          </a:p>
          <a:p>
            <a:pPr marL="914400" marR="0" lvl="1" indent="-298450" algn="l" defTabSz="914400" rtl="0" eaLnBrk="1" fontAlgn="auto" latinLnBrk="0" hangingPunct="1">
              <a:lnSpc>
                <a:spcPct val="100000"/>
              </a:lnSpc>
              <a:spcBef>
                <a:spcPts val="0"/>
              </a:spcBef>
              <a:spcAft>
                <a:spcPts val="0"/>
              </a:spcAft>
              <a:buClr>
                <a:prstClr val="black"/>
              </a:buClr>
              <a:buSzPts val="1100"/>
              <a:buFontTx/>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Savings = $17,659.20</a:t>
            </a: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SMART apprenticeship articulation: 56 credits+ 3 credits for OSHA 10/30= 59 credits</a:t>
            </a:r>
            <a:b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SMART apprentice / member Costs: 61 credits to complete x $441.47 =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$25,099.67</a:t>
            </a: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Total Savings off published rates: $70,635,60 - $25,099.67 = $43705.93 (62% savings) </a:t>
            </a:r>
          </a:p>
          <a:p>
            <a:pPr marL="0" marR="0" lvl="0" indent="0" algn="l" defTabSz="914400" rtl="0" eaLnBrk="1" fontAlgn="auto" latinLnBrk="0" hangingPunct="1">
              <a:lnSpc>
                <a:spcPct val="100000"/>
              </a:lnSpc>
              <a:spcBef>
                <a:spcPts val="800"/>
              </a:spcBef>
              <a:spcAft>
                <a:spcPts val="0"/>
              </a:spcAft>
              <a:buClr>
                <a:prstClr val="black"/>
              </a:buClr>
              <a:buSzTx/>
              <a:buFont typeface="Arial"/>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5103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800"/>
              </a:spcBef>
              <a:spcAft>
                <a:spcPts val="0"/>
              </a:spcAft>
              <a:buClr>
                <a:prstClr val="black"/>
              </a:buClr>
              <a:buSzTx/>
              <a:buFont typeface="Arial"/>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Rowan University recognizes that union members have already put in the work — literally. Through partnerships with federally registered apprenticeship programs, Rowan offers a game-changing benefit:</a:t>
            </a:r>
          </a:p>
          <a:p>
            <a:pPr marL="0" marR="0" lvl="0" indent="0" algn="l" defTabSz="914400" rtl="0" eaLnBrk="1" fontAlgn="auto" latinLnBrk="0" hangingPunct="1">
              <a:lnSpc>
                <a:spcPct val="100000"/>
              </a:lnSpc>
              <a:spcBef>
                <a:spcPts val="800"/>
              </a:spcBef>
              <a:spcAft>
                <a:spcPts val="0"/>
              </a:spcAft>
              <a:buClr>
                <a:prstClr val="black"/>
              </a:buClr>
              <a:buSzTx/>
              <a:buFont typeface="Arial"/>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For SMART members, you earn 56 college credits toward a Bachelor of Arts in Construction Management (BACM) just for completing your apprenticeship training. Covering nearly half of the 120-credit bachelor’s degree. with the 25% discount that's over 60% savings on total tuition costs. </a:t>
            </a: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BACM Degree: 120 credits</a:t>
            </a: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Published tuition Rates: Cost per credit: $588.63 ($70,635.60) </a:t>
            </a:r>
            <a:b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NABTU discount: 25% applied = $441.47 p/credit ($52,976.40)</a:t>
            </a:r>
          </a:p>
          <a:p>
            <a:pPr marL="914400" marR="0" lvl="1" indent="-298450" algn="l" defTabSz="914400" rtl="0" eaLnBrk="1" fontAlgn="auto" latinLnBrk="0" hangingPunct="1">
              <a:lnSpc>
                <a:spcPct val="100000"/>
              </a:lnSpc>
              <a:spcBef>
                <a:spcPts val="0"/>
              </a:spcBef>
              <a:spcAft>
                <a:spcPts val="0"/>
              </a:spcAft>
              <a:buClr>
                <a:prstClr val="black"/>
              </a:buClr>
              <a:buSzPts val="1100"/>
              <a:buFontTx/>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Savings = $17,659.20</a:t>
            </a: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SMART apprenticeship articulation: 56 credits+ 3 credits for OSHA 10/30= 59 credits</a:t>
            </a:r>
            <a:b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SMART apprentice / member Costs: 61 credits to complete x $441.47 = $25,099.67</a:t>
            </a: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0"/>
              </a:spcBef>
              <a:spcAft>
                <a:spcPts val="0"/>
              </a:spcAft>
              <a:buClr>
                <a:prstClr val="black"/>
              </a:buClr>
              <a:buSzPts val="1400"/>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Total Savings off published rates: $70,635,60 - $25,099.67 = $43705.93 (62% savings)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8452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0416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400"/>
              </a:spcBef>
              <a:spcAft>
                <a:spcPts val="0"/>
              </a:spcAft>
              <a:buNone/>
            </a:pPr>
            <a:r>
              <a:rPr lang="en-US" dirty="0"/>
              <a:t>Rowan offers class start dates six times throughout the year. One the slide are the two start dates for the Summer Semester and two start dates for Fall Semester. Rowan has a dedicated admissions team for union members. </a:t>
            </a:r>
          </a:p>
          <a:p>
            <a:pPr marL="0" lvl="0" indent="0" algn="l" rtl="0">
              <a:spcBef>
                <a:spcPts val="400"/>
              </a:spcBef>
              <a:spcAft>
                <a:spcPts val="0"/>
              </a:spcAft>
              <a:buNone/>
            </a:pPr>
            <a:endParaRPr lang="en-US" dirty="0"/>
          </a:p>
          <a:p>
            <a:pPr marL="0" lvl="0" indent="0" algn="l" rtl="0">
              <a:spcBef>
                <a:spcPts val="400"/>
              </a:spcBef>
              <a:spcAft>
                <a:spcPts val="400"/>
              </a:spcAft>
              <a:buNone/>
            </a:pPr>
            <a:r>
              <a:rPr lang="en-US" dirty="0"/>
              <a:t>To start the application process, you need to create a Rowan Account which you can do via the QR code. You will then receive login and a password. Once you login you can begin the application process.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2995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7554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ptos" panose="020B0004020202020204" pitchFamily="34" charset="0"/>
                <a:ea typeface="Aptos" panose="020B0004020202020204" pitchFamily="34" charset="0"/>
                <a:cs typeface="Aptos" panose="020B0004020202020204" pitchFamily="34" charset="0"/>
              </a:rPr>
              <a:t>Train the Trainer since September of 2022 is 169</a:t>
            </a:r>
          </a:p>
          <a:p>
            <a:r>
              <a:rPr lang="en-US" sz="1200" dirty="0">
                <a:effectLst/>
                <a:latin typeface="Aptos" panose="020B0004020202020204" pitchFamily="34" charset="0"/>
                <a:ea typeface="Aptos" panose="020B0004020202020204" pitchFamily="34" charset="0"/>
                <a:cs typeface="Aptos" panose="020B0004020202020204" pitchFamily="34" charset="0"/>
              </a:rPr>
              <a:t>248 people have taken the online class for coordinators and instructors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7983C-CBF7-BB4D-8817-028150C8973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6729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 on </a:t>
            </a:r>
            <a:r>
              <a:rPr lang="en-US"/>
              <a:t>behalf of NEMI </a:t>
            </a:r>
            <a:r>
              <a:rPr lang="en-US" dirty="0"/>
              <a:t>and our Fund Administrator, Craig Reehten, I’d like to thank you …… Council for the opportunity to provide a NEMI 2026 update. </a:t>
            </a:r>
          </a:p>
          <a:p>
            <a:endParaRPr lang="en-US" dirty="0"/>
          </a:p>
          <a:p>
            <a:r>
              <a:rPr lang="en-US" dirty="0"/>
              <a:t>Our mission remains simple but vital: to make environments safer, whether in schools, hospitals, or commercial buildings. </a:t>
            </a:r>
          </a:p>
          <a:p>
            <a:r>
              <a:rPr lang="en-US" dirty="0"/>
              <a:t>I will be sharing NEMI progress and developments on certifications, legislative wins, partnerships, and where we’re headed next.</a:t>
            </a:r>
          </a:p>
        </p:txBody>
      </p:sp>
      <p:sp>
        <p:nvSpPr>
          <p:cNvPr id="4" name="Slide Number Placeholder 3"/>
          <p:cNvSpPr>
            <a:spLocks noGrp="1"/>
          </p:cNvSpPr>
          <p:nvPr>
            <p:ph type="sldNum" sz="quarter" idx="5"/>
          </p:nvPr>
        </p:nvSpPr>
        <p:spPr/>
        <p:txBody>
          <a:bodyPr/>
          <a:lstStyle/>
          <a:p>
            <a:fld id="{43221B8F-8ADC-4261-98E2-78BC2345AB35}" type="slidenum">
              <a:rPr lang="en-US" smtClean="0"/>
              <a:t>31</a:t>
            </a:fld>
            <a:endParaRPr lang="en-US"/>
          </a:p>
        </p:txBody>
      </p:sp>
    </p:spTree>
    <p:extLst>
      <p:ext uri="{BB962C8B-B14F-4D97-AF65-F5344CB8AC3E}">
        <p14:creationId xmlns:p14="http://schemas.microsoft.com/office/powerpoint/2010/main" val="4207882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800" dirty="0"/>
              <a:t>New NEMI Staff:</a:t>
            </a:r>
          </a:p>
          <a:p>
            <a:pPr lvl="1"/>
            <a:r>
              <a:rPr lang="en-US" sz="2800" dirty="0"/>
              <a:t>Eric Hall (LU 206) Fall 2025  – Western Region Field Representative</a:t>
            </a:r>
          </a:p>
          <a:p>
            <a:pPr lvl="1"/>
            <a:r>
              <a:rPr lang="en-US" sz="2800" dirty="0"/>
              <a:t>Bob </a:t>
            </a:r>
            <a:r>
              <a:rPr lang="en-US" sz="2800" dirty="0" err="1"/>
              <a:t>Rushkowski</a:t>
            </a:r>
            <a:r>
              <a:rPr lang="en-US" sz="2800" dirty="0"/>
              <a:t> (LU 44)  Winter 2025 – Central Region Field Representative</a:t>
            </a:r>
          </a:p>
          <a:p>
            <a:pPr lvl="1"/>
            <a:endParaRPr lang="en-US" sz="2800" dirty="0"/>
          </a:p>
          <a:p>
            <a:endParaRPr lang="en-US" dirty="0"/>
          </a:p>
        </p:txBody>
      </p:sp>
      <p:sp>
        <p:nvSpPr>
          <p:cNvPr id="4" name="Slide Number Placeholder 3"/>
          <p:cNvSpPr>
            <a:spLocks noGrp="1"/>
          </p:cNvSpPr>
          <p:nvPr>
            <p:ph type="sldNum" sz="quarter" idx="5"/>
          </p:nvPr>
        </p:nvSpPr>
        <p:spPr/>
        <p:txBody>
          <a:bodyPr/>
          <a:lstStyle/>
          <a:p>
            <a:fld id="{706BA42E-4859-4136-8BD7-494EBF30DFFE}" type="slidenum">
              <a:rPr lang="en-US" smtClean="0"/>
              <a:t>32</a:t>
            </a:fld>
            <a:endParaRPr lang="en-US"/>
          </a:p>
        </p:txBody>
      </p:sp>
    </p:spTree>
    <p:extLst>
      <p:ext uri="{BB962C8B-B14F-4D97-AF65-F5344CB8AC3E}">
        <p14:creationId xmlns:p14="http://schemas.microsoft.com/office/powerpoint/2010/main" val="1965326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 STATEMENT – WHAT WE DO – CONTIUSLY EVALUATING BETTER WAYS TO DO IT!</a:t>
            </a:r>
          </a:p>
          <a:p>
            <a:endParaRPr lang="en-US" dirty="0"/>
          </a:p>
          <a:p>
            <a:r>
              <a:rPr lang="en-US" dirty="0"/>
              <a:t>“Everything NEMI does falls into these four areas—and they all connect.”</a:t>
            </a:r>
          </a:p>
          <a:p>
            <a:r>
              <a:rPr lang="en-US" dirty="0"/>
              <a:t>“The key theme today: positioning a </a:t>
            </a:r>
            <a:r>
              <a:rPr lang="en-US" b="1" dirty="0"/>
              <a:t>certified SMART workforce</a:t>
            </a:r>
            <a:r>
              <a:rPr lang="en-US" dirty="0"/>
              <a:t> at the center of the industry.”</a:t>
            </a:r>
          </a:p>
          <a:p>
            <a:endParaRPr lang="en-US" dirty="0"/>
          </a:p>
          <a:p>
            <a:r>
              <a:rPr lang="en-US" dirty="0"/>
              <a:t>SCOPE:</a:t>
            </a:r>
          </a:p>
          <a:p>
            <a:pPr marL="171450" indent="-171450">
              <a:buFont typeface="Arial" panose="020B0604020202020204" pitchFamily="34" charset="0"/>
              <a:buChar char="•"/>
            </a:pPr>
            <a:r>
              <a:rPr lang="en-US" dirty="0"/>
              <a:t>Market Opportunities - outline current opportunities within our MISSION, outline how each is supported and implemented, identify potential expansion in new areas based on new technologies and emerging markets.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Codes/Standard - Outline which C/S we're involved in, identify responsibilities for each, delegate coverage, identify additional C/S within our scope.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Certs – Tracking of value, auditing performance, continuing development, supporting implementation strategies for each </a:t>
            </a:r>
          </a:p>
          <a:p>
            <a:pPr marL="628650" lvl="1" indent="-171450">
              <a:buFont typeface="Arial" panose="020B0604020202020204" pitchFamily="34" charset="0"/>
              <a:buChar char="•"/>
            </a:pPr>
            <a:r>
              <a:rPr lang="en-US" dirty="0"/>
              <a:t>While identifying new markets where a certification could potentially assist to support that market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Implementation - Identify implementation options that are available &amp; strategic best practices with playbooks for each</a:t>
            </a:r>
          </a:p>
          <a:p>
            <a:pPr marL="628650" lvl="1" indent="-171450">
              <a:buFont typeface="Arial" panose="020B0604020202020204" pitchFamily="34" charset="0"/>
              <a:buChar char="•"/>
            </a:pPr>
            <a:r>
              <a:rPr lang="en-US" dirty="0"/>
              <a:t>Legislation, testimony, outreach/promotion, training (code officials-inspectors-responders-city/county/state officials)</a:t>
            </a:r>
          </a:p>
          <a:p>
            <a:pPr marL="628650" lvl="1" indent="-1714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A NUTSHELL” - At NEMI we have the ICB… they have some certifications they offer… everything NEMI does is centered around supporting those certifications in some way, shape, or form</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7F0A189-C4E2-476E-A37A-051EADCD3B62}" type="slidenum">
              <a:rPr lang="en-US" smtClean="0"/>
              <a:t>33</a:t>
            </a:fld>
            <a:endParaRPr lang="en-US"/>
          </a:p>
        </p:txBody>
      </p:sp>
    </p:spTree>
    <p:extLst>
      <p:ext uri="{BB962C8B-B14F-4D97-AF65-F5344CB8AC3E}">
        <p14:creationId xmlns:p14="http://schemas.microsoft.com/office/powerpoint/2010/main" val="156432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 longer optional—this is how work is being defined.”</a:t>
            </a:r>
          </a:p>
          <a:p>
            <a:r>
              <a:rPr lang="en-US" dirty="0"/>
              <a:t>“If it’s in code, enforced by AHJs, and tied to certification—it becomes OUR work.”</a:t>
            </a:r>
          </a:p>
          <a:p>
            <a:endParaRPr lang="en-US" dirty="0"/>
          </a:p>
          <a:p>
            <a:r>
              <a:rPr lang="en-US" dirty="0"/>
              <a:t>In Nov. 2025 we started working on the 2028 NFPA 80 – It will be incorporated into the 2030 IFC – may not be adopted by states and local jurisdictions until years after that </a:t>
            </a:r>
          </a:p>
          <a:p>
            <a:endParaRPr lang="en-US" dirty="0"/>
          </a:p>
          <a:p>
            <a:r>
              <a:rPr lang="en-US" dirty="0"/>
              <a:t>In VA we’re currently using the 2021 IFC – its 2026 – we may not adopt the 2030 IFC until 2035 – that’s 10 years after the ref standard began it’s development</a:t>
            </a:r>
          </a:p>
          <a:p>
            <a:endParaRPr lang="en-US" dirty="0"/>
          </a:p>
          <a:p>
            <a:endParaRPr lang="en-US" dirty="0"/>
          </a:p>
        </p:txBody>
      </p:sp>
      <p:sp>
        <p:nvSpPr>
          <p:cNvPr id="4" name="Slide Number Placeholder 3"/>
          <p:cNvSpPr>
            <a:spLocks noGrp="1"/>
          </p:cNvSpPr>
          <p:nvPr>
            <p:ph type="sldNum" sz="quarter" idx="5"/>
          </p:nvPr>
        </p:nvSpPr>
        <p:spPr/>
        <p:txBody>
          <a:bodyPr/>
          <a:lstStyle/>
          <a:p>
            <a:fld id="{43221B8F-8ADC-4261-98E2-78BC2345AB35}" type="slidenum">
              <a:rPr lang="en-US" smtClean="0"/>
              <a:t>34</a:t>
            </a:fld>
            <a:endParaRPr lang="en-US"/>
          </a:p>
        </p:txBody>
      </p:sp>
    </p:spTree>
    <p:extLst>
      <p:ext uri="{BB962C8B-B14F-4D97-AF65-F5344CB8AC3E}">
        <p14:creationId xmlns:p14="http://schemas.microsoft.com/office/powerpoint/2010/main" val="1864037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n-US" dirty="0"/>
              <a:t>NEMI influencing ventilation, IAQ, TAB, fire life safety</a:t>
            </a:r>
          </a:p>
          <a:p>
            <a:r>
              <a:rPr lang="en-US" dirty="0"/>
              <a:t>Early involvement = control over direction</a:t>
            </a:r>
          </a:p>
          <a:p>
            <a:r>
              <a:rPr lang="en-US" dirty="0"/>
              <a:t>“We’re not reacting to codes—we’re helping write them.”</a:t>
            </a:r>
          </a:p>
          <a:p>
            <a:endParaRPr lang="en-US" dirty="0">
              <a:cs typeface="+mn-lt"/>
            </a:endParaRPr>
          </a:p>
          <a:p>
            <a:endParaRPr lang="en-US" dirty="0">
              <a:cs typeface="+mn-lt"/>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706BA42E-4859-4136-8BD7-494EBF30DFFE}" type="slidenum">
              <a:rPr lang="en-US" smtClean="0"/>
              <a:t>35</a:t>
            </a:fld>
            <a:endParaRPr lang="en-US"/>
          </a:p>
        </p:txBody>
      </p:sp>
    </p:spTree>
    <p:extLst>
      <p:ext uri="{BB962C8B-B14F-4D97-AF65-F5344CB8AC3E}">
        <p14:creationId xmlns:p14="http://schemas.microsoft.com/office/powerpoint/2010/main" val="3082440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outreach continues to expand. We’re partnering with AHJs nationwide, offering training and resources. We’ve created Implementation Advisory Groups as a framework for local action. And our industry partnerships with Evergreen and Testo are delivering discounted instrumentation to certified contractors, strengthening workforce readiness.</a:t>
            </a:r>
            <a:br>
              <a:rPr lang="en-US">
                <a:cs typeface="+mn-lt"/>
              </a:rPr>
            </a:br>
            <a:endParaRPr lang="en-US"/>
          </a:p>
        </p:txBody>
      </p:sp>
      <p:sp>
        <p:nvSpPr>
          <p:cNvPr id="4" name="Slide Number Placeholder 3"/>
          <p:cNvSpPr>
            <a:spLocks noGrp="1"/>
          </p:cNvSpPr>
          <p:nvPr>
            <p:ph type="sldNum" sz="quarter" idx="5"/>
          </p:nvPr>
        </p:nvSpPr>
        <p:spPr/>
        <p:txBody>
          <a:bodyPr/>
          <a:lstStyle/>
          <a:p>
            <a:fld id="{706BA42E-4859-4136-8BD7-494EBF30DFFE}" type="slidenum">
              <a:rPr lang="en-US" smtClean="0"/>
              <a:t>36</a:t>
            </a:fld>
            <a:endParaRPr lang="en-US"/>
          </a:p>
        </p:txBody>
      </p:sp>
    </p:spTree>
    <p:extLst>
      <p:ext uri="{BB962C8B-B14F-4D97-AF65-F5344CB8AC3E}">
        <p14:creationId xmlns:p14="http://schemas.microsoft.com/office/powerpoint/2010/main" val="3123563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saw real policy wins in 2025. Virginia passed legislation requiring all schools to undergo regular indoor air quality inspections. New Jersey clarified enforcement of its fire and smoke damper law. And in Washington and Wisconsin, new laws are already in place, with training and implementation underway,</a:t>
            </a:r>
          </a:p>
          <a:p>
            <a:endParaRPr lang="en-US" dirty="0"/>
          </a:p>
          <a:p>
            <a:r>
              <a:rPr lang="en-US" dirty="0"/>
              <a:t>Working with TD partners. </a:t>
            </a:r>
          </a:p>
        </p:txBody>
      </p:sp>
      <p:sp>
        <p:nvSpPr>
          <p:cNvPr id="4" name="Slide Number Placeholder 3"/>
          <p:cNvSpPr>
            <a:spLocks noGrp="1"/>
          </p:cNvSpPr>
          <p:nvPr>
            <p:ph type="sldNum" sz="quarter" idx="5"/>
          </p:nvPr>
        </p:nvSpPr>
        <p:spPr/>
        <p:txBody>
          <a:bodyPr/>
          <a:lstStyle/>
          <a:p>
            <a:fld id="{43221B8F-8ADC-4261-98E2-78BC2345AB35}" type="slidenum">
              <a:rPr lang="en-US" smtClean="0"/>
              <a:t>37</a:t>
            </a:fld>
            <a:endParaRPr lang="en-US"/>
          </a:p>
        </p:txBody>
      </p:sp>
    </p:spTree>
    <p:extLst>
      <p:ext uri="{BB962C8B-B14F-4D97-AF65-F5344CB8AC3E}">
        <p14:creationId xmlns:p14="http://schemas.microsoft.com/office/powerpoint/2010/main" val="4015309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96F69-FE19-2622-9A16-4A61B174D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137A6-6A49-CED1-6054-27C759810F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467E5-52CA-C3F3-4A28-FE63AE8763F5}"/>
              </a:ext>
            </a:extLst>
          </p:cNvPr>
          <p:cNvSpPr>
            <a:spLocks noGrp="1"/>
          </p:cNvSpPr>
          <p:nvPr>
            <p:ph type="body" idx="1"/>
          </p:nvPr>
        </p:nvSpPr>
        <p:spPr/>
        <p:txBody>
          <a:bodyPr/>
          <a:lstStyle/>
          <a:p>
            <a:r>
              <a:rPr lang="en-US" dirty="0"/>
              <a:t>Beyond those wins, we’re laying groundwork across the country. Kentucky, Massachusetts, and Tennessee are moving forward with early-stage efforts. Georgia and Florida are focused on AHJ training and code recognition. Kansas and Missouri have legislation drafted, emphasizing certification requirements. </a:t>
            </a:r>
          </a:p>
          <a:p>
            <a:endParaRPr lang="en-US" dirty="0"/>
          </a:p>
          <a:p>
            <a:r>
              <a:rPr lang="en-US" dirty="0"/>
              <a:t>Speak to our playbook and strategic approach building Advisory Committee Groups.</a:t>
            </a:r>
          </a:p>
          <a:p>
            <a:endParaRPr lang="en-US" dirty="0"/>
          </a:p>
          <a:p>
            <a:r>
              <a:rPr lang="en-US" dirty="0"/>
              <a:t>MI IAQ bill has sponsor in House – Feb/Mar 2026  - MI Legislative Resources making final reviews before heading to committee</a:t>
            </a:r>
          </a:p>
          <a:p>
            <a:endParaRPr lang="en-US" dirty="0"/>
          </a:p>
          <a:p>
            <a:r>
              <a:rPr lang="en-US" dirty="0"/>
              <a:t>RI IAQ bill has passed committee and is waiting to be heard on the floor (Senate)</a:t>
            </a:r>
          </a:p>
          <a:p>
            <a:endParaRPr lang="en-US" dirty="0"/>
          </a:p>
          <a:p>
            <a:endParaRPr lang="en-US" dirty="0"/>
          </a:p>
        </p:txBody>
      </p:sp>
      <p:sp>
        <p:nvSpPr>
          <p:cNvPr id="4" name="Slide Number Placeholder 3">
            <a:extLst>
              <a:ext uri="{FF2B5EF4-FFF2-40B4-BE49-F238E27FC236}">
                <a16:creationId xmlns:a16="http://schemas.microsoft.com/office/drawing/2014/main" id="{A01D2239-CE0C-195A-94BB-E8A5ADE4A9C5}"/>
              </a:ext>
            </a:extLst>
          </p:cNvPr>
          <p:cNvSpPr>
            <a:spLocks noGrp="1"/>
          </p:cNvSpPr>
          <p:nvPr>
            <p:ph type="sldNum" sz="quarter" idx="5"/>
          </p:nvPr>
        </p:nvSpPr>
        <p:spPr/>
        <p:txBody>
          <a:bodyPr/>
          <a:lstStyle/>
          <a:p>
            <a:fld id="{9B8A900C-7F17-46D4-969E-700A291C9582}" type="slidenum">
              <a:rPr lang="en-US" smtClean="0"/>
              <a:t>38</a:t>
            </a:fld>
            <a:endParaRPr lang="en-US"/>
          </a:p>
        </p:txBody>
      </p:sp>
    </p:spTree>
    <p:extLst>
      <p:ext uri="{BB962C8B-B14F-4D97-AF65-F5344CB8AC3E}">
        <p14:creationId xmlns:p14="http://schemas.microsoft.com/office/powerpoint/2010/main" val="9629633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F7983C-CBF7-BB4D-8817-028150C89739}" type="slidenum">
              <a:rPr lang="en-US" smtClean="0"/>
              <a:t>39</a:t>
            </a:fld>
            <a:endParaRPr lang="en-US"/>
          </a:p>
        </p:txBody>
      </p:sp>
    </p:spTree>
    <p:extLst>
      <p:ext uri="{BB962C8B-B14F-4D97-AF65-F5344CB8AC3E}">
        <p14:creationId xmlns:p14="http://schemas.microsoft.com/office/powerpoint/2010/main" val="14521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F7983C-CBF7-BB4D-8817-028150C89739}" type="slidenum">
              <a:rPr lang="en-US" smtClean="0"/>
              <a:t>40</a:t>
            </a:fld>
            <a:endParaRPr lang="en-US"/>
          </a:p>
        </p:txBody>
      </p:sp>
    </p:spTree>
    <p:extLst>
      <p:ext uri="{BB962C8B-B14F-4D97-AF65-F5344CB8AC3E}">
        <p14:creationId xmlns:p14="http://schemas.microsoft.com/office/powerpoint/2010/main" val="38872290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85 - 29 New TABB Technicians in just that Training center since October. = almost 3% of all TABB techs </a:t>
            </a:r>
          </a:p>
        </p:txBody>
      </p:sp>
      <p:sp>
        <p:nvSpPr>
          <p:cNvPr id="4" name="Slide Number Placeholder 3"/>
          <p:cNvSpPr>
            <a:spLocks noGrp="1"/>
          </p:cNvSpPr>
          <p:nvPr>
            <p:ph type="sldNum" sz="quarter" idx="5"/>
          </p:nvPr>
        </p:nvSpPr>
        <p:spPr/>
        <p:txBody>
          <a:bodyPr/>
          <a:lstStyle/>
          <a:p>
            <a:fld id="{B4EC4E88-5B81-4E87-8728-97AE70D678B8}" type="slidenum">
              <a:rPr lang="en-US" smtClean="0"/>
              <a:t>41</a:t>
            </a:fld>
            <a:endParaRPr lang="en-US"/>
          </a:p>
        </p:txBody>
      </p:sp>
    </p:spTree>
    <p:extLst>
      <p:ext uri="{BB962C8B-B14F-4D97-AF65-F5344CB8AC3E}">
        <p14:creationId xmlns:p14="http://schemas.microsoft.com/office/powerpoint/2010/main" val="439229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98C75-4687-26A2-F97B-78986F28C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998995-8788-6BE3-23B9-F064EF139E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06F9D-FAB5-4F88-3C7C-0C98E7631F95}"/>
              </a:ext>
            </a:extLst>
          </p:cNvPr>
          <p:cNvSpPr>
            <a:spLocks noGrp="1"/>
          </p:cNvSpPr>
          <p:nvPr>
            <p:ph type="body" idx="1"/>
          </p:nvPr>
        </p:nvSpPr>
        <p:spPr/>
        <p:txBody>
          <a:bodyPr/>
          <a:lstStyle/>
          <a:p>
            <a:pPr marL="0" indent="0">
              <a:buFont typeface="Arial" panose="020B0604020202020204" pitchFamily="34" charset="0"/>
              <a:buNone/>
            </a:pPr>
            <a:endParaRPr lang="en-US"/>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4F22CC49-1BCB-F090-6609-443388308FB6}"/>
              </a:ext>
            </a:extLst>
          </p:cNvPr>
          <p:cNvSpPr>
            <a:spLocks noGrp="1"/>
          </p:cNvSpPr>
          <p:nvPr>
            <p:ph type="sldNum" sz="quarter" idx="5"/>
          </p:nvPr>
        </p:nvSpPr>
        <p:spPr/>
        <p:txBody>
          <a:bodyPr/>
          <a:lstStyle/>
          <a:p>
            <a:fld id="{9B8A900C-7F17-46D4-969E-700A291C9582}" type="slidenum">
              <a:rPr lang="en-US" smtClean="0"/>
              <a:t>42</a:t>
            </a:fld>
            <a:endParaRPr lang="en-US"/>
          </a:p>
        </p:txBody>
      </p:sp>
    </p:spTree>
    <p:extLst>
      <p:ext uri="{BB962C8B-B14F-4D97-AF65-F5344CB8AC3E}">
        <p14:creationId xmlns:p14="http://schemas.microsoft.com/office/powerpoint/2010/main" val="3482957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842A-B451-530E-069B-684E7ADBD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121B9A-DDBB-8796-D3D3-12491A2D5B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F455A-0F88-3309-38EA-6233A2DF578A}"/>
              </a:ext>
            </a:extLst>
          </p:cNvPr>
          <p:cNvSpPr>
            <a:spLocks noGrp="1"/>
          </p:cNvSpPr>
          <p:nvPr>
            <p:ph type="body" idx="1"/>
          </p:nvPr>
        </p:nvSpPr>
        <p:spPr/>
        <p:txBody>
          <a:bodyPr/>
          <a:lstStyle/>
          <a:p>
            <a:pPr marL="0" indent="0">
              <a:buFont typeface="Arial" panose="020B0604020202020204" pitchFamily="34" charset="0"/>
              <a:buNone/>
            </a:pPr>
            <a:endParaRPr lang="en-US"/>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E90A55F-C230-165D-1DD7-4595C37427F2}"/>
              </a:ext>
            </a:extLst>
          </p:cNvPr>
          <p:cNvSpPr>
            <a:spLocks noGrp="1"/>
          </p:cNvSpPr>
          <p:nvPr>
            <p:ph type="sldNum" sz="quarter" idx="5"/>
          </p:nvPr>
        </p:nvSpPr>
        <p:spPr/>
        <p:txBody>
          <a:bodyPr/>
          <a:lstStyle/>
          <a:p>
            <a:fld id="{9B8A900C-7F17-46D4-969E-700A291C9582}" type="slidenum">
              <a:rPr lang="en-US" smtClean="0"/>
              <a:t>43</a:t>
            </a:fld>
            <a:endParaRPr lang="en-US"/>
          </a:p>
        </p:txBody>
      </p:sp>
    </p:spTree>
    <p:extLst>
      <p:ext uri="{BB962C8B-B14F-4D97-AF65-F5344CB8AC3E}">
        <p14:creationId xmlns:p14="http://schemas.microsoft.com/office/powerpoint/2010/main" val="6026460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coordinated effort across the International.”</a:t>
            </a:r>
          </a:p>
          <a:p>
            <a:r>
              <a:rPr lang="en-US" dirty="0"/>
              <a:t>Influencing cooling system design and policy</a:t>
            </a:r>
          </a:p>
          <a:p>
            <a:r>
              <a:rPr lang="en-US" dirty="0"/>
              <a:t>Driving designs that create sheet metal + TAB work</a:t>
            </a:r>
          </a:p>
          <a:p>
            <a:r>
              <a:rPr lang="en-US" dirty="0"/>
              <a:t>“We’re not waiting for the market—we’re helping shape it.”</a:t>
            </a:r>
          </a:p>
          <a:p>
            <a:endParaRPr lang="en-US" dirty="0"/>
          </a:p>
          <a:p>
            <a:r>
              <a:rPr lang="en-US" b="1" dirty="0"/>
              <a:t>Liquid cooling is still the dominant </a:t>
            </a:r>
            <a:r>
              <a:rPr lang="en-US" b="1" i="1" dirty="0"/>
              <a:t>direction of travel</a:t>
            </a:r>
            <a:endParaRPr lang="en-US" b="1" dirty="0"/>
          </a:p>
          <a:p>
            <a:r>
              <a:rPr lang="en-US" dirty="0"/>
              <a:t>AI workloads are pushing rack densities from ~15 kW → </a:t>
            </a:r>
            <a:r>
              <a:rPr lang="en-US" b="1" dirty="0"/>
              <a:t>80–120+ kW</a:t>
            </a:r>
            <a:r>
              <a:rPr lang="en-US" dirty="0"/>
              <a:t>, which air simply struggles to handle </a:t>
            </a:r>
          </a:p>
          <a:p>
            <a:r>
              <a:rPr lang="en-US" dirty="0"/>
              <a:t>Liquid cooling can handle </a:t>
            </a:r>
            <a:r>
              <a:rPr lang="en-US" b="1" dirty="0"/>
              <a:t>200 kW+ per rack</a:t>
            </a:r>
            <a:r>
              <a:rPr lang="en-US" dirty="0"/>
              <a:t>, vs air hitting limits around ~40 kW </a:t>
            </a:r>
          </a:p>
          <a:p>
            <a:r>
              <a:rPr lang="en-US" dirty="0"/>
              <a:t>Industry forecasts show liquid-cooled servers jumping to </a:t>
            </a:r>
            <a:r>
              <a:rPr lang="en-US" b="1" dirty="0"/>
              <a:t>~76% by 2026</a:t>
            </a:r>
            <a:r>
              <a:rPr lang="en-US" dirty="0"/>
              <a:t> </a:t>
            </a:r>
          </a:p>
          <a:p>
            <a:r>
              <a:rPr lang="en-US" dirty="0"/>
              <a:t>Massive capital is flowing into liquid (e.g., Ecolab acquiring </a:t>
            </a:r>
            <a:r>
              <a:rPr lang="en-US" dirty="0" err="1"/>
              <a:t>CoolIT</a:t>
            </a:r>
            <a:r>
              <a:rPr lang="en-US" dirty="0"/>
              <a:t> to capture this growth) </a:t>
            </a:r>
          </a:p>
          <a:p>
            <a:r>
              <a:rPr lang="en-US" dirty="0"/>
              <a:t>👉 Net: For hyperscale + AI = </a:t>
            </a:r>
            <a:r>
              <a:rPr lang="en-US" b="1" dirty="0"/>
              <a:t>liquid is becoming standard</a:t>
            </a:r>
            <a:r>
              <a:rPr lang="en-US" dirty="0"/>
              <a:t>, not optional.</a:t>
            </a:r>
          </a:p>
          <a:p>
            <a:br>
              <a:rPr lang="en-US" dirty="0"/>
            </a:br>
            <a:endParaRPr lang="en-US" dirty="0"/>
          </a:p>
          <a:p>
            <a:r>
              <a:rPr lang="en-US" b="1" dirty="0"/>
              <a:t>2) But… air cooling is absolutely NOT going away</a:t>
            </a:r>
          </a:p>
          <a:p>
            <a:r>
              <a:rPr lang="en-US" dirty="0"/>
              <a:t>Air is still: </a:t>
            </a:r>
          </a:p>
          <a:p>
            <a:pPr lvl="1"/>
            <a:r>
              <a:rPr lang="en-US" b="1" dirty="0"/>
              <a:t>Cheaper upfront</a:t>
            </a:r>
            <a:r>
              <a:rPr lang="en-US" dirty="0"/>
              <a:t> </a:t>
            </a:r>
          </a:p>
          <a:p>
            <a:pPr lvl="1"/>
            <a:r>
              <a:rPr lang="en-US" b="1" dirty="0"/>
              <a:t>Easier to operate/maintain</a:t>
            </a:r>
            <a:r>
              <a:rPr lang="en-US" dirty="0"/>
              <a:t> </a:t>
            </a:r>
          </a:p>
          <a:p>
            <a:pPr lvl="1"/>
            <a:r>
              <a:rPr lang="en-US" dirty="0"/>
              <a:t>Lower perceived risk (leaks, complexity) </a:t>
            </a:r>
          </a:p>
          <a:p>
            <a:r>
              <a:rPr lang="en-US" dirty="0"/>
              <a:t>It still works well for: </a:t>
            </a:r>
          </a:p>
          <a:p>
            <a:pPr lvl="1"/>
            <a:r>
              <a:rPr lang="en-US" dirty="0"/>
              <a:t>Lower-density workloads </a:t>
            </a:r>
          </a:p>
          <a:p>
            <a:pPr lvl="1"/>
            <a:r>
              <a:rPr lang="en-US" dirty="0"/>
              <a:t>Enterprise / colocation / legacy environments </a:t>
            </a:r>
          </a:p>
          <a:p>
            <a:r>
              <a:rPr lang="en-US" dirty="0"/>
              <a:t>👉 Net: Air remains the </a:t>
            </a:r>
            <a:r>
              <a:rPr lang="en-US" b="1" dirty="0"/>
              <a:t>default for “normal” data centers</a:t>
            </a:r>
            <a:r>
              <a:rPr lang="en-US" dirty="0"/>
              <a:t>.</a:t>
            </a:r>
          </a:p>
          <a:p>
            <a:br>
              <a:rPr lang="en-US" dirty="0"/>
            </a:br>
            <a:endParaRPr lang="en-US" dirty="0"/>
          </a:p>
          <a:p>
            <a:r>
              <a:rPr lang="en-US" b="1" dirty="0"/>
              <a:t>3) The real answer: hybridization</a:t>
            </a:r>
          </a:p>
          <a:p>
            <a:r>
              <a:rPr lang="en-US" dirty="0"/>
              <a:t>This is where things get interesting (and probably explains what you're hearing):</a:t>
            </a:r>
          </a:p>
          <a:p>
            <a:r>
              <a:rPr lang="en-US" dirty="0"/>
              <a:t>Many experts expect </a:t>
            </a:r>
            <a:r>
              <a:rPr lang="en-US" b="1" dirty="0"/>
              <a:t>hybrid designs (air + liquid)</a:t>
            </a:r>
            <a:r>
              <a:rPr lang="en-US" dirty="0"/>
              <a:t> to dominate </a:t>
            </a:r>
          </a:p>
          <a:p>
            <a:r>
              <a:rPr lang="en-US" dirty="0"/>
              <a:t>Even in AI builds: </a:t>
            </a:r>
          </a:p>
          <a:p>
            <a:pPr lvl="1"/>
            <a:r>
              <a:rPr lang="en-US" dirty="0"/>
              <a:t>Liquid at the chip/rack level </a:t>
            </a:r>
          </a:p>
          <a:p>
            <a:pPr lvl="1"/>
            <a:r>
              <a:rPr lang="en-US" dirty="0"/>
              <a:t>Air at the room level (heat rejection, CRAH/CRAC, etc.) </a:t>
            </a:r>
          </a:p>
          <a:p>
            <a:r>
              <a:rPr lang="en-US" dirty="0"/>
              <a:t>👉 The industry isn’t flipping from one to the other—it’s </a:t>
            </a:r>
            <a:r>
              <a:rPr lang="en-US" b="1" dirty="0"/>
              <a:t>layering systems</a:t>
            </a:r>
            <a:r>
              <a:rPr lang="en-US" dirty="0"/>
              <a:t>.</a:t>
            </a:r>
          </a:p>
          <a:p>
            <a:endParaRPr lang="en-US" dirty="0"/>
          </a:p>
        </p:txBody>
      </p:sp>
      <p:sp>
        <p:nvSpPr>
          <p:cNvPr id="4" name="Slide Number Placeholder 3"/>
          <p:cNvSpPr>
            <a:spLocks noGrp="1"/>
          </p:cNvSpPr>
          <p:nvPr>
            <p:ph type="sldNum" sz="quarter" idx="5"/>
          </p:nvPr>
        </p:nvSpPr>
        <p:spPr/>
        <p:txBody>
          <a:bodyPr/>
          <a:lstStyle/>
          <a:p>
            <a:fld id="{43221B8F-8ADC-4261-98E2-78BC2345AB35}" type="slidenum">
              <a:rPr lang="en-US" smtClean="0"/>
              <a:t>45</a:t>
            </a:fld>
            <a:endParaRPr lang="en-US"/>
          </a:p>
        </p:txBody>
      </p:sp>
    </p:spTree>
    <p:extLst>
      <p:ext uri="{BB962C8B-B14F-4D97-AF65-F5344CB8AC3E}">
        <p14:creationId xmlns:p14="http://schemas.microsoft.com/office/powerpoint/2010/main" val="77863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only matters if Locals are positioned to take advantage of it.”</a:t>
            </a:r>
          </a:p>
          <a:p>
            <a:r>
              <a:rPr lang="en-US" dirty="0"/>
              <a:t>IA + NEMI developing tools and messaging</a:t>
            </a:r>
          </a:p>
          <a:p>
            <a:r>
              <a:rPr lang="en-US" dirty="0"/>
              <a:t>Webinars will support rollout</a:t>
            </a:r>
          </a:p>
          <a:p>
            <a:r>
              <a:rPr lang="en-US" dirty="0"/>
              <a:t>“We’re giving Locals the tools to go after this work.”</a:t>
            </a:r>
          </a:p>
          <a:p>
            <a:endParaRPr lang="en-US" dirty="0"/>
          </a:p>
        </p:txBody>
      </p:sp>
      <p:sp>
        <p:nvSpPr>
          <p:cNvPr id="4" name="Slide Number Placeholder 3"/>
          <p:cNvSpPr>
            <a:spLocks noGrp="1"/>
          </p:cNvSpPr>
          <p:nvPr>
            <p:ph type="sldNum" sz="quarter" idx="5"/>
          </p:nvPr>
        </p:nvSpPr>
        <p:spPr/>
        <p:txBody>
          <a:bodyPr/>
          <a:lstStyle/>
          <a:p>
            <a:fld id="{43221B8F-8ADC-4261-98E2-78BC2345AB35}" type="slidenum">
              <a:rPr lang="en-US" smtClean="0"/>
              <a:t>46</a:t>
            </a:fld>
            <a:endParaRPr lang="en-US"/>
          </a:p>
        </p:txBody>
      </p:sp>
    </p:spTree>
    <p:extLst>
      <p:ext uri="{BB962C8B-B14F-4D97-AF65-F5344CB8AC3E}">
        <p14:creationId xmlns:p14="http://schemas.microsoft.com/office/powerpoint/2010/main" val="3872567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look forward, our priorities are clear: expanding lab access, pushing for more IAQ and fire/life safety legislation, and maintaining a strong presence in standards organizations. Just as important, we need to position Locals to take advantage of funding and code enforcement opportunities that will continue to emerge.</a:t>
            </a:r>
          </a:p>
        </p:txBody>
      </p:sp>
      <p:sp>
        <p:nvSpPr>
          <p:cNvPr id="4" name="Slide Number Placeholder 3"/>
          <p:cNvSpPr>
            <a:spLocks noGrp="1"/>
          </p:cNvSpPr>
          <p:nvPr>
            <p:ph type="sldNum" sz="quarter" idx="5"/>
          </p:nvPr>
        </p:nvSpPr>
        <p:spPr/>
        <p:txBody>
          <a:bodyPr/>
          <a:lstStyle/>
          <a:p>
            <a:fld id="{43221B8F-8ADC-4261-98E2-78BC2345AB35}" type="slidenum">
              <a:rPr lang="en-US" smtClean="0"/>
              <a:t>47</a:t>
            </a:fld>
            <a:endParaRPr lang="en-US"/>
          </a:p>
        </p:txBody>
      </p:sp>
    </p:spTree>
    <p:extLst>
      <p:ext uri="{BB962C8B-B14F-4D97-AF65-F5344CB8AC3E}">
        <p14:creationId xmlns:p14="http://schemas.microsoft.com/office/powerpoint/2010/main" val="24087494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0C203-9FF8-4A38-E017-3A978CA1F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7EA87-28A5-4CB1-A4E8-DEA364B83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23848E-E6EC-EC5C-8406-7E934DC225D1}"/>
              </a:ext>
            </a:extLst>
          </p:cNvPr>
          <p:cNvSpPr>
            <a:spLocks noGrp="1"/>
          </p:cNvSpPr>
          <p:nvPr>
            <p:ph type="body" idx="1"/>
          </p:nvPr>
        </p:nvSpPr>
        <p:spPr/>
        <p:txBody>
          <a:bodyPr/>
          <a:lstStyle/>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closing, councils are critical to advancing NEMI’s mission. We rely on your leadership to engage with legislators, AHJs, and contractors in your regions. Together, we can expand certification, influence policy, and strengthen our workforce. Thank you for your time and commitment — I’m happy to take any questions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 coordination that’s taken place in the SE this past year between the Locals and the Funds has been remarkable. From the TABB efforts in 4, 5, 177 to the coordination of the FL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i="1" u="sng" dirty="0"/>
              <a:t>Advance to Contacts</a:t>
            </a:r>
          </a:p>
        </p:txBody>
      </p:sp>
      <p:sp>
        <p:nvSpPr>
          <p:cNvPr id="4" name="Slide Number Placeholder 3">
            <a:extLst>
              <a:ext uri="{FF2B5EF4-FFF2-40B4-BE49-F238E27FC236}">
                <a16:creationId xmlns:a16="http://schemas.microsoft.com/office/drawing/2014/main" id="{37CF46B9-380B-C247-D10C-7BDB46D05198}"/>
              </a:ext>
            </a:extLst>
          </p:cNvPr>
          <p:cNvSpPr>
            <a:spLocks noGrp="1"/>
          </p:cNvSpPr>
          <p:nvPr>
            <p:ph type="sldNum" sz="quarter" idx="5"/>
          </p:nvPr>
        </p:nvSpPr>
        <p:spPr/>
        <p:txBody>
          <a:bodyPr/>
          <a:lstStyle/>
          <a:p>
            <a:fld id="{9B8A900C-7F17-46D4-969E-700A291C9582}" type="slidenum">
              <a:rPr lang="en-US" smtClean="0"/>
              <a:t>48</a:t>
            </a:fld>
            <a:endParaRPr lang="en-US"/>
          </a:p>
        </p:txBody>
      </p:sp>
    </p:spTree>
    <p:extLst>
      <p:ext uri="{BB962C8B-B14F-4D97-AF65-F5344CB8AC3E}">
        <p14:creationId xmlns:p14="http://schemas.microsoft.com/office/powerpoint/2010/main" val="21538767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221B8F-8ADC-4261-98E2-78BC2345AB35}" type="slidenum">
              <a:rPr lang="en-US" smtClean="0"/>
              <a:t>49</a:t>
            </a:fld>
            <a:endParaRPr lang="en-US"/>
          </a:p>
        </p:txBody>
      </p:sp>
    </p:spTree>
    <p:extLst>
      <p:ext uri="{BB962C8B-B14F-4D97-AF65-F5344CB8AC3E}">
        <p14:creationId xmlns:p14="http://schemas.microsoft.com/office/powerpoint/2010/main" val="2072856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2064535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4271802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320206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36827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hasCustomPrompt="1"/>
          </p:nvPr>
        </p:nvSpPr>
        <p:spPr>
          <a:xfrm>
            <a:off x="715384" y="1681163"/>
            <a:ext cx="5282192"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hasCustomPrompt="1"/>
          </p:nvPr>
        </p:nvSpPr>
        <p:spPr>
          <a:xfrm>
            <a:off x="6172200" y="1681163"/>
            <a:ext cx="5183188"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3155169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nchor="b"/>
          <a:lstStyle/>
          <a:p>
            <a:r>
              <a:rPr lang="en-US"/>
              <a:t>Click to edit Master title style</a:t>
            </a:r>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1123726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192564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1763489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110827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6082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741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0847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EF40C-E590-D82C-C735-DC6BA54A18B3}"/>
              </a:ext>
            </a:extLst>
          </p:cNvPr>
          <p:cNvSpPr>
            <a:spLocks noGrp="1"/>
          </p:cNvSpPr>
          <p:nvPr>
            <p:ph type="ctrTitle"/>
          </p:nvPr>
        </p:nvSpPr>
        <p:spPr>
          <a:xfrm>
            <a:off x="1524000" y="1316412"/>
            <a:ext cx="9144000" cy="956544"/>
          </a:xfrm>
        </p:spPr>
        <p:txBody>
          <a:bodyPr anchor="b">
            <a:normAutofit/>
          </a:bodyPr>
          <a:lstStyle>
            <a:lvl1pPr algn="l">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D7265F00-E8A1-3D0E-AE6F-EC80CF719134}"/>
              </a:ext>
            </a:extLst>
          </p:cNvPr>
          <p:cNvSpPr>
            <a:spLocks noGrp="1"/>
          </p:cNvSpPr>
          <p:nvPr>
            <p:ph type="subTitle" idx="1"/>
          </p:nvPr>
        </p:nvSpPr>
        <p:spPr>
          <a:xfrm>
            <a:off x="1524000" y="2424906"/>
            <a:ext cx="9144000" cy="1794295"/>
          </a:xfrm>
        </p:spPr>
        <p:txBody>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22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7531E-C5DA-F83D-71A0-27F1076CC416}"/>
              </a:ext>
            </a:extLst>
          </p:cNvPr>
          <p:cNvSpPr>
            <a:spLocks noGrp="1"/>
          </p:cNvSpPr>
          <p:nvPr>
            <p:ph type="title"/>
          </p:nvPr>
        </p:nvSpPr>
        <p:spPr>
          <a:xfrm>
            <a:off x="838200" y="1147314"/>
            <a:ext cx="10515600" cy="1325563"/>
          </a:xfrm>
        </p:spPr>
        <p:txBody>
          <a:bodyPr>
            <a:normAutofit/>
          </a:bodyPr>
          <a:lstStyle>
            <a:lvl1pPr algn="l">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12A1B90-B783-D23F-C91C-D34DCFED9EF1}"/>
              </a:ext>
            </a:extLst>
          </p:cNvPr>
          <p:cNvSpPr>
            <a:spLocks noGrp="1"/>
          </p:cNvSpPr>
          <p:nvPr>
            <p:ph sz="half" idx="1"/>
          </p:nvPr>
        </p:nvSpPr>
        <p:spPr>
          <a:xfrm>
            <a:off x="838200" y="2705519"/>
            <a:ext cx="5181600" cy="3005167"/>
          </a:xfrm>
        </p:spPr>
        <p:txBody>
          <a:bodyPr/>
          <a:lstStyle>
            <a:lvl1pPr>
              <a:defRPr sz="28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47D7714-7F4C-C853-1E36-6F3183270D49}"/>
              </a:ext>
            </a:extLst>
          </p:cNvPr>
          <p:cNvSpPr>
            <a:spLocks noGrp="1"/>
          </p:cNvSpPr>
          <p:nvPr>
            <p:ph sz="half" idx="2"/>
          </p:nvPr>
        </p:nvSpPr>
        <p:spPr>
          <a:xfrm>
            <a:off x="6172200" y="2705519"/>
            <a:ext cx="5181600" cy="3005167"/>
          </a:xfrm>
        </p:spPr>
        <p:txBody>
          <a:bodyPr/>
          <a:lstStyle>
            <a:lvl1pPr>
              <a:defRPr sz="28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49270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12EB9-BDB9-F0C5-74DF-04B1198E6D91}"/>
              </a:ext>
            </a:extLst>
          </p:cNvPr>
          <p:cNvSpPr>
            <a:spLocks noGrp="1"/>
          </p:cNvSpPr>
          <p:nvPr>
            <p:ph type="title"/>
          </p:nvPr>
        </p:nvSpPr>
        <p:spPr>
          <a:xfrm>
            <a:off x="839788" y="1345721"/>
            <a:ext cx="10702354" cy="825520"/>
          </a:xfrm>
        </p:spPr>
        <p:txBody>
          <a:bodyPr>
            <a:normAutofit/>
          </a:bodyPr>
          <a:lstStyle>
            <a:lvl1pPr algn="l">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E30EA3EB-0B45-1D7D-4054-6739B1097F18}"/>
              </a:ext>
            </a:extLst>
          </p:cNvPr>
          <p:cNvSpPr>
            <a:spLocks noGrp="1"/>
          </p:cNvSpPr>
          <p:nvPr>
            <p:ph type="body" idx="1"/>
          </p:nvPr>
        </p:nvSpPr>
        <p:spPr>
          <a:xfrm>
            <a:off x="839788" y="2171241"/>
            <a:ext cx="5343627" cy="4986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F758475-085A-7FF2-99AE-50ED385EA220}"/>
              </a:ext>
            </a:extLst>
          </p:cNvPr>
          <p:cNvSpPr>
            <a:spLocks noGrp="1"/>
          </p:cNvSpPr>
          <p:nvPr>
            <p:ph sz="half" idx="2"/>
          </p:nvPr>
        </p:nvSpPr>
        <p:spPr>
          <a:xfrm>
            <a:off x="839788" y="2669876"/>
            <a:ext cx="5343627" cy="2229928"/>
          </a:xfrm>
        </p:spPr>
        <p:txBody>
          <a:bodyPr/>
          <a:lstStyle>
            <a:lvl1pPr>
              <a:defRPr sz="28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051BDB6-2B8A-D012-5E13-2A139ED06E97}"/>
              </a:ext>
            </a:extLst>
          </p:cNvPr>
          <p:cNvSpPr>
            <a:spLocks noGrp="1"/>
          </p:cNvSpPr>
          <p:nvPr>
            <p:ph type="body" sz="quarter" idx="3"/>
          </p:nvPr>
        </p:nvSpPr>
        <p:spPr>
          <a:xfrm>
            <a:off x="6172199" y="2171241"/>
            <a:ext cx="5369943" cy="498635"/>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8D65797-42D0-D1D2-54B7-9C14BA8D7E50}"/>
              </a:ext>
            </a:extLst>
          </p:cNvPr>
          <p:cNvSpPr>
            <a:spLocks noGrp="1"/>
          </p:cNvSpPr>
          <p:nvPr>
            <p:ph sz="quarter" idx="4"/>
          </p:nvPr>
        </p:nvSpPr>
        <p:spPr>
          <a:xfrm>
            <a:off x="6172199" y="2669876"/>
            <a:ext cx="5369943" cy="2229928"/>
          </a:xfrm>
        </p:spPr>
        <p:txBody>
          <a:bodyPr/>
          <a:lstStyle>
            <a:lvl1pPr>
              <a:defRPr sz="28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43980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86A5A-D360-DC65-C899-F2F4E27FC311}"/>
              </a:ext>
            </a:extLst>
          </p:cNvPr>
          <p:cNvSpPr>
            <a:spLocks noGrp="1"/>
          </p:cNvSpPr>
          <p:nvPr>
            <p:ph type="title"/>
          </p:nvPr>
        </p:nvSpPr>
        <p:spPr>
          <a:xfrm>
            <a:off x="838200" y="1483744"/>
            <a:ext cx="10515600" cy="828046"/>
          </a:xfrm>
        </p:spPr>
        <p:txBody>
          <a:bodyPr/>
          <a:lstStyle>
            <a:lvl1pPr algn="l">
              <a:defRPr sz="4000">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25701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14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7987-5CCC-7B76-1A8F-6A4D71AE129E}"/>
              </a:ext>
            </a:extLst>
          </p:cNvPr>
          <p:cNvSpPr>
            <a:spLocks noGrp="1"/>
          </p:cNvSpPr>
          <p:nvPr>
            <p:ph type="title"/>
          </p:nvPr>
        </p:nvSpPr>
        <p:spPr>
          <a:xfrm>
            <a:off x="839788" y="1604513"/>
            <a:ext cx="3932237" cy="1600200"/>
          </a:xfrm>
        </p:spPr>
        <p:txBody>
          <a:bodyPr anchor="b"/>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6C444D1-6889-0AA0-515E-AA4ECF527458}"/>
              </a:ext>
            </a:extLst>
          </p:cNvPr>
          <p:cNvSpPr>
            <a:spLocks noGrp="1"/>
          </p:cNvSpPr>
          <p:nvPr>
            <p:ph idx="1"/>
          </p:nvPr>
        </p:nvSpPr>
        <p:spPr>
          <a:xfrm>
            <a:off x="5183188" y="1604513"/>
            <a:ext cx="6172200" cy="42565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A500ED-AA65-D06B-AD76-9CCE214C4CAE}"/>
              </a:ext>
            </a:extLst>
          </p:cNvPr>
          <p:cNvSpPr>
            <a:spLocks noGrp="1"/>
          </p:cNvSpPr>
          <p:nvPr>
            <p:ph type="body" sz="half" idx="2"/>
          </p:nvPr>
        </p:nvSpPr>
        <p:spPr>
          <a:xfrm>
            <a:off x="839788" y="3260784"/>
            <a:ext cx="3932237" cy="260820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332026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9410-8453-9FA9-4DCD-ACC54144A771}"/>
              </a:ext>
            </a:extLst>
          </p:cNvPr>
          <p:cNvSpPr>
            <a:spLocks noGrp="1"/>
          </p:cNvSpPr>
          <p:nvPr>
            <p:ph type="title"/>
          </p:nvPr>
        </p:nvSpPr>
        <p:spPr>
          <a:xfrm>
            <a:off x="839788" y="1595917"/>
            <a:ext cx="3932237" cy="832449"/>
          </a:xfrm>
        </p:spPr>
        <p:txBody>
          <a:bodyPr anchor="b">
            <a:normAutofit/>
          </a:bodyP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id="{C09C4706-6CC0-467B-F166-A067FEDF5BA0}"/>
              </a:ext>
            </a:extLst>
          </p:cNvPr>
          <p:cNvSpPr>
            <a:spLocks noGrp="1"/>
          </p:cNvSpPr>
          <p:nvPr>
            <p:ph type="pic" idx="1"/>
          </p:nvPr>
        </p:nvSpPr>
        <p:spPr>
          <a:xfrm>
            <a:off x="5183188" y="1595917"/>
            <a:ext cx="6172200" cy="426513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81EC184-5550-7FB7-FEBD-02867584DD06}"/>
              </a:ext>
            </a:extLst>
          </p:cNvPr>
          <p:cNvSpPr>
            <a:spLocks noGrp="1"/>
          </p:cNvSpPr>
          <p:nvPr>
            <p:ph type="body" sz="half" idx="2"/>
          </p:nvPr>
        </p:nvSpPr>
        <p:spPr>
          <a:xfrm>
            <a:off x="839788" y="2639683"/>
            <a:ext cx="3932237" cy="3229305"/>
          </a:xfrm>
        </p:spPr>
        <p:txBody>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797137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13" Type="http://schemas.openxmlformats.org/officeDocument/2006/relationships/image" Target="../media/image7.sv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6.emf"/><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5.svg"/><Relationship Id="rId5" Type="http://schemas.openxmlformats.org/officeDocument/2006/relationships/slideLayout" Target="../slideLayouts/slideLayout17.xml"/><Relationship Id="rId10" Type="http://schemas.openxmlformats.org/officeDocument/2006/relationships/image" Target="../media/image4.svg"/><Relationship Id="rId4" Type="http://schemas.openxmlformats.org/officeDocument/2006/relationships/slideLayout" Target="../slideLayouts/slideLayout16.xml"/><Relationship Id="rId9"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0635" y="6305686"/>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r>
              <a:rPr lang="en-US"/>
              <a:t>NEMIONLINE.ORG</a:t>
            </a:r>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rgbClr val="007CC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rgbClr val="007CC3"/>
            </a:solidFill>
          </a:ln>
        </p:spPr>
        <p:style>
          <a:lnRef idx="1">
            <a:schemeClr val="accent1"/>
          </a:lnRef>
          <a:fillRef idx="0">
            <a:schemeClr val="accent1"/>
          </a:fillRef>
          <a:effectRef idx="0">
            <a:schemeClr val="accent1"/>
          </a:effectRef>
          <a:fontRef idx="minor">
            <a:schemeClr val="tx1"/>
          </a:fontRef>
        </p:style>
      </p:cxnSp>
      <p:pic>
        <p:nvPicPr>
          <p:cNvPr id="9" name="Picture 8" descr="Looking up view of a skyscraper&#10;&#10;Description automatically generated">
            <a:extLst>
              <a:ext uri="{FF2B5EF4-FFF2-40B4-BE49-F238E27FC236}">
                <a16:creationId xmlns:a16="http://schemas.microsoft.com/office/drawing/2014/main" id="{CA9776E5-4CAA-0203-C221-9F8411F3FD02}"/>
              </a:ext>
            </a:extLst>
          </p:cNvPr>
          <p:cNvPicPr>
            <a:picLocks noChangeAspect="1"/>
          </p:cNvPicPr>
          <p:nvPr userDrawn="1"/>
        </p:nvPicPr>
        <p:blipFill rotWithShape="1">
          <a:blip r:embed="rId12" cstate="print">
            <a:extLst>
              <a:ext uri="{28A0092B-C50C-407E-A947-70E740481C1C}">
                <a14:useLocalDpi xmlns:a14="http://schemas.microsoft.com/office/drawing/2010/main"/>
              </a:ext>
            </a:extLst>
          </a:blip>
          <a:srcRect/>
          <a:stretch/>
        </p:blipFill>
        <p:spPr>
          <a:xfrm>
            <a:off x="20" y="11"/>
            <a:ext cx="12191980" cy="636091"/>
          </a:xfrm>
          <a:prstGeom prst="rect">
            <a:avLst/>
          </a:prstGeom>
        </p:spPr>
      </p:pic>
      <p:sp>
        <p:nvSpPr>
          <p:cNvPr id="10" name="Rectangle 9">
            <a:extLst>
              <a:ext uri="{FF2B5EF4-FFF2-40B4-BE49-F238E27FC236}">
                <a16:creationId xmlns:a16="http://schemas.microsoft.com/office/drawing/2014/main" id="{7F737EF9-5C6A-CB48-F076-6028CF4F7031}"/>
              </a:ext>
            </a:extLst>
          </p:cNvPr>
          <p:cNvSpPr/>
          <p:nvPr userDrawn="1"/>
        </p:nvSpPr>
        <p:spPr>
          <a:xfrm>
            <a:off x="0" y="0"/>
            <a:ext cx="12192000" cy="636102"/>
          </a:xfrm>
          <a:prstGeom prst="rect">
            <a:avLst/>
          </a:prstGeom>
          <a:solidFill>
            <a:srgbClr val="007CC3">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9A0A510-4FA7-6061-62B9-A29AEC68293A}"/>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0219083" y="6289535"/>
            <a:ext cx="1172817" cy="397428"/>
          </a:xfrm>
          <a:prstGeom prst="rect">
            <a:avLst/>
          </a:prstGeom>
        </p:spPr>
      </p:pic>
    </p:spTree>
    <p:extLst>
      <p:ext uri="{BB962C8B-B14F-4D97-AF65-F5344CB8AC3E}">
        <p14:creationId xmlns:p14="http://schemas.microsoft.com/office/powerpoint/2010/main" val="1069499048"/>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4" r:id="rId7"/>
    <p:sldLayoutId id="2147483663" r:id="rId8"/>
    <p:sldLayoutId id="2147483672" r:id="rId9"/>
    <p:sldLayoutId id="2147483681" r:id="rId10"/>
  </p:sldLayoutIdLst>
  <p:hf hdr="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876EFF-0093-44F3-6F68-36E0F925E3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6B2072-CF92-2A9E-C894-EA4A4C9541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D0FED1-EC17-604E-8928-4B3D45D787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58963F-6E09-2445-AE4E-BD0BB0ED3CE5}" type="datetimeFigureOut">
              <a:rPr lang="en-US" smtClean="0"/>
              <a:t>4/27/2026</a:t>
            </a:fld>
            <a:endParaRPr lang="en-US"/>
          </a:p>
        </p:txBody>
      </p:sp>
      <p:sp>
        <p:nvSpPr>
          <p:cNvPr id="5" name="Footer Placeholder 4">
            <a:extLst>
              <a:ext uri="{FF2B5EF4-FFF2-40B4-BE49-F238E27FC236}">
                <a16:creationId xmlns:a16="http://schemas.microsoft.com/office/drawing/2014/main" id="{69BC1A6A-AABA-7EAF-3CA6-50FBD608F6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A344E4-5061-4BFA-3971-E1B8E2CA6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C6A3C8-441E-A248-91B7-AA3A63963321}" type="slidenum">
              <a:rPr lang="en-US" smtClean="0"/>
              <a:t>‹#›</a:t>
            </a:fld>
            <a:endParaRPr lang="en-US"/>
          </a:p>
        </p:txBody>
      </p:sp>
    </p:spTree>
    <p:extLst>
      <p:ext uri="{BB962C8B-B14F-4D97-AF65-F5344CB8AC3E}">
        <p14:creationId xmlns:p14="http://schemas.microsoft.com/office/powerpoint/2010/main" val="2629074463"/>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708209"/>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4" name="Picture 23" descr="A white surface with blue and white squares&#10;&#10;AI-generated content may be incorrect.">
            <a:extLst>
              <a:ext uri="{FF2B5EF4-FFF2-40B4-BE49-F238E27FC236}">
                <a16:creationId xmlns:a16="http://schemas.microsoft.com/office/drawing/2014/main" id="{A0D95556-AD90-C7ED-CCAE-375A8917F24D}"/>
              </a:ext>
            </a:extLst>
          </p:cNvPr>
          <p:cNvPicPr>
            <a:picLocks noChangeAspect="1"/>
          </p:cNvPicPr>
          <p:nvPr userDrawn="1"/>
        </p:nvPicPr>
        <p:blipFill>
          <a:blip r:embed="rId9"/>
          <a:stretch>
            <a:fillRect/>
          </a:stretch>
        </p:blipFill>
        <p:spPr>
          <a:xfrm>
            <a:off x="0" y="0"/>
            <a:ext cx="12192000" cy="6861574"/>
          </a:xfrm>
          <a:prstGeom prst="rect">
            <a:avLst/>
          </a:prstGeom>
        </p:spPr>
      </p:pic>
      <p:sp>
        <p:nvSpPr>
          <p:cNvPr id="2" name="Title Placeholder 1">
            <a:extLst>
              <a:ext uri="{FF2B5EF4-FFF2-40B4-BE49-F238E27FC236}">
                <a16:creationId xmlns:a16="http://schemas.microsoft.com/office/drawing/2014/main" id="{C02D91BF-73A4-1DAF-7EFF-D040B379FBB3}"/>
              </a:ext>
            </a:extLst>
          </p:cNvPr>
          <p:cNvSpPr>
            <a:spLocks noGrp="1"/>
          </p:cNvSpPr>
          <p:nvPr>
            <p:ph type="title"/>
          </p:nvPr>
        </p:nvSpPr>
        <p:spPr>
          <a:xfrm>
            <a:off x="838200" y="1139973"/>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8589391-08B5-14BE-9F6C-09F993E6518F}"/>
              </a:ext>
            </a:extLst>
          </p:cNvPr>
          <p:cNvSpPr>
            <a:spLocks noGrp="1"/>
          </p:cNvSpPr>
          <p:nvPr>
            <p:ph type="body" idx="1"/>
          </p:nvPr>
        </p:nvSpPr>
        <p:spPr>
          <a:xfrm>
            <a:off x="838200" y="2655795"/>
            <a:ext cx="10515600" cy="309966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Graphic 6">
            <a:extLst>
              <a:ext uri="{FF2B5EF4-FFF2-40B4-BE49-F238E27FC236}">
                <a16:creationId xmlns:a16="http://schemas.microsoft.com/office/drawing/2014/main" id="{3CB3E69C-9D9A-73F5-9E93-A57053407C54}"/>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24345" y="6067217"/>
            <a:ext cx="3352800" cy="482600"/>
          </a:xfrm>
          <a:prstGeom prst="rect">
            <a:avLst/>
          </a:prstGeom>
        </p:spPr>
      </p:pic>
      <p:pic>
        <p:nvPicPr>
          <p:cNvPr id="5" name="Graphic 4">
            <a:extLst>
              <a:ext uri="{FF2B5EF4-FFF2-40B4-BE49-F238E27FC236}">
                <a16:creationId xmlns:a16="http://schemas.microsoft.com/office/drawing/2014/main" id="{CEC05BCA-BF39-63D3-A66F-D15EF86954A3}"/>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731959" y="288575"/>
            <a:ext cx="1407497" cy="284954"/>
          </a:xfrm>
          <a:prstGeom prst="rect">
            <a:avLst/>
          </a:prstGeom>
        </p:spPr>
      </p:pic>
      <p:pic>
        <p:nvPicPr>
          <p:cNvPr id="6" name="Picture 5">
            <a:extLst>
              <a:ext uri="{FF2B5EF4-FFF2-40B4-BE49-F238E27FC236}">
                <a16:creationId xmlns:a16="http://schemas.microsoft.com/office/drawing/2014/main" id="{99752A27-9BF5-8F8B-C3AF-E91F78ABCF9B}"/>
              </a:ext>
            </a:extLst>
          </p:cNvPr>
          <p:cNvPicPr>
            <a:picLocks noChangeAspect="1"/>
          </p:cNvPicPr>
          <p:nvPr userDrawn="1"/>
        </p:nvPicPr>
        <p:blipFill>
          <a:blip r:embed="rId12"/>
          <a:stretch>
            <a:fillRect/>
          </a:stretch>
        </p:blipFill>
        <p:spPr>
          <a:xfrm>
            <a:off x="7748207" y="124463"/>
            <a:ext cx="656619" cy="676106"/>
          </a:xfrm>
          <a:prstGeom prst="rect">
            <a:avLst/>
          </a:prstGeom>
        </p:spPr>
      </p:pic>
      <p:pic>
        <p:nvPicPr>
          <p:cNvPr id="9" name="Graphic 8">
            <a:extLst>
              <a:ext uri="{FF2B5EF4-FFF2-40B4-BE49-F238E27FC236}">
                <a16:creationId xmlns:a16="http://schemas.microsoft.com/office/drawing/2014/main" id="{A6F190A5-B97E-E960-757D-97A8E8CF2223}"/>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642166" y="-250598"/>
            <a:ext cx="2852454" cy="1426227"/>
          </a:xfrm>
          <a:prstGeom prst="rect">
            <a:avLst/>
          </a:prstGeom>
        </p:spPr>
      </p:pic>
    </p:spTree>
    <p:extLst>
      <p:ext uri="{BB962C8B-B14F-4D97-AF65-F5344CB8AC3E}">
        <p14:creationId xmlns:p14="http://schemas.microsoft.com/office/powerpoint/2010/main" val="23737679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svg"/><Relationship Id="rId5" Type="http://schemas.openxmlformats.org/officeDocument/2006/relationships/image" Target="../media/image6.emf"/><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mailto:jjackson@sheetmetal-iti.org" TargetMode="External"/><Relationship Id="rId1" Type="http://schemas.openxmlformats.org/officeDocument/2006/relationships/slideLayout" Target="../slideLayouts/slideLayout17.xml"/><Relationship Id="rId5" Type="http://schemas.openxmlformats.org/officeDocument/2006/relationships/image" Target="../media/image33.png"/><Relationship Id="rId4" Type="http://schemas.openxmlformats.org/officeDocument/2006/relationships/hyperlink" Target="mailto:jpotesta@sheetmetal-iti.or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9.xml.rels><?xml version="1.0" encoding="UTF-8" standalone="yes"?>
<Relationships xmlns="http://schemas.openxmlformats.org/package/2006/relationships"><Relationship Id="rId3" Type="http://schemas.openxmlformats.org/officeDocument/2006/relationships/hyperlink" Target="mailto:CReehten@nemionline.org"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hyperlink" Target="mailto:DMcCallum@sheetmetal-it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ue background with tools  AI-generated content may be incorrect.">
            <a:extLst>
              <a:ext uri="{FF2B5EF4-FFF2-40B4-BE49-F238E27FC236}">
                <a16:creationId xmlns:a16="http://schemas.microsoft.com/office/drawing/2014/main" id="{7315BAF1-02E2-BA3D-C005-B5BA90905E60}"/>
              </a:ext>
            </a:extLst>
          </p:cNvPr>
          <p:cNvPicPr>
            <a:picLocks noChangeAspect="1"/>
          </p:cNvPicPr>
          <p:nvPr/>
        </p:nvPicPr>
        <p:blipFill>
          <a:blip r:embed="rId3"/>
          <a:stretch>
            <a:fillRect/>
          </a:stretch>
        </p:blipFill>
        <p:spPr>
          <a:xfrm>
            <a:off x="6350" y="44068"/>
            <a:ext cx="12192000" cy="6865150"/>
          </a:xfrm>
          <a:prstGeom prst="rect">
            <a:avLst/>
          </a:prstGeom>
        </p:spPr>
      </p:pic>
      <p:pic>
        <p:nvPicPr>
          <p:cNvPr id="6" name="Graphic 5">
            <a:extLst>
              <a:ext uri="{FF2B5EF4-FFF2-40B4-BE49-F238E27FC236}">
                <a16:creationId xmlns:a16="http://schemas.microsoft.com/office/drawing/2014/main" id="{5F0EF3FD-D5AD-223A-204B-E393D915E6A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54556" y="5614790"/>
            <a:ext cx="1964410" cy="397703"/>
          </a:xfrm>
          <a:prstGeom prst="rect">
            <a:avLst/>
          </a:prstGeom>
        </p:spPr>
      </p:pic>
      <p:pic>
        <p:nvPicPr>
          <p:cNvPr id="13" name="Picture 12">
            <a:extLst>
              <a:ext uri="{FF2B5EF4-FFF2-40B4-BE49-F238E27FC236}">
                <a16:creationId xmlns:a16="http://schemas.microsoft.com/office/drawing/2014/main" id="{EFF4F3E4-3798-258F-8B8F-CDC10700C2F1}"/>
              </a:ext>
            </a:extLst>
          </p:cNvPr>
          <p:cNvPicPr>
            <a:picLocks noChangeAspect="1"/>
          </p:cNvPicPr>
          <p:nvPr/>
        </p:nvPicPr>
        <p:blipFill>
          <a:blip r:embed="rId5"/>
          <a:stretch>
            <a:fillRect/>
          </a:stretch>
        </p:blipFill>
        <p:spPr>
          <a:xfrm>
            <a:off x="4169664" y="5381021"/>
            <a:ext cx="916427" cy="943625"/>
          </a:xfrm>
          <a:prstGeom prst="rect">
            <a:avLst/>
          </a:prstGeom>
        </p:spPr>
      </p:pic>
      <p:pic>
        <p:nvPicPr>
          <p:cNvPr id="17" name="Graphic 16">
            <a:extLst>
              <a:ext uri="{FF2B5EF4-FFF2-40B4-BE49-F238E27FC236}">
                <a16:creationId xmlns:a16="http://schemas.microsoft.com/office/drawing/2014/main" id="{F41F6337-A58C-FF4A-4FCE-C94886B032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63731" y="2543810"/>
            <a:ext cx="8907427" cy="1285240"/>
          </a:xfrm>
          <a:prstGeom prst="rect">
            <a:avLst/>
          </a:prstGeom>
        </p:spPr>
      </p:pic>
      <p:pic>
        <p:nvPicPr>
          <p:cNvPr id="7" name="Graphic 6">
            <a:extLst>
              <a:ext uri="{FF2B5EF4-FFF2-40B4-BE49-F238E27FC236}">
                <a16:creationId xmlns:a16="http://schemas.microsoft.com/office/drawing/2014/main" id="{CF84BA97-4D27-707B-CE29-0901945DC59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476029" y="5176609"/>
            <a:ext cx="2704894" cy="1352447"/>
          </a:xfrm>
          <a:prstGeom prst="rect">
            <a:avLst/>
          </a:prstGeom>
        </p:spPr>
      </p:pic>
    </p:spTree>
    <p:extLst>
      <p:ext uri="{BB962C8B-B14F-4D97-AF65-F5344CB8AC3E}">
        <p14:creationId xmlns:p14="http://schemas.microsoft.com/office/powerpoint/2010/main" val="2953617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2538-5CF3-FBF5-2871-898EDA395981}"/>
              </a:ext>
            </a:extLst>
          </p:cNvPr>
          <p:cNvSpPr>
            <a:spLocks noGrp="1"/>
          </p:cNvSpPr>
          <p:nvPr>
            <p:ph type="ctrTitle"/>
          </p:nvPr>
        </p:nvSpPr>
        <p:spPr>
          <a:xfrm>
            <a:off x="1712259" y="1121429"/>
            <a:ext cx="9144000" cy="956544"/>
          </a:xfrm>
        </p:spPr>
        <p:txBody>
          <a:bodyPr/>
          <a:lstStyle/>
          <a:p>
            <a:pPr algn="ctr"/>
            <a:r>
              <a:rPr lang="en-US" dirty="0"/>
              <a:t>ITI Mission Statement</a:t>
            </a:r>
          </a:p>
        </p:txBody>
      </p:sp>
      <p:pic>
        <p:nvPicPr>
          <p:cNvPr id="4" name="Picture 3">
            <a:extLst>
              <a:ext uri="{FF2B5EF4-FFF2-40B4-BE49-F238E27FC236}">
                <a16:creationId xmlns:a16="http://schemas.microsoft.com/office/drawing/2014/main" id="{72965A3A-B2D9-462B-3407-88D66EB39A2D}"/>
              </a:ext>
            </a:extLst>
          </p:cNvPr>
          <p:cNvPicPr>
            <a:picLocks noChangeAspect="1"/>
          </p:cNvPicPr>
          <p:nvPr/>
        </p:nvPicPr>
        <p:blipFill>
          <a:blip r:embed="rId3"/>
          <a:stretch>
            <a:fillRect/>
          </a:stretch>
        </p:blipFill>
        <p:spPr>
          <a:xfrm>
            <a:off x="3842667" y="2154480"/>
            <a:ext cx="4506666" cy="4070857"/>
          </a:xfrm>
          <a:prstGeom prst="rect">
            <a:avLst/>
          </a:prstGeom>
        </p:spPr>
      </p:pic>
    </p:spTree>
    <p:extLst>
      <p:ext uri="{BB962C8B-B14F-4D97-AF65-F5344CB8AC3E}">
        <p14:creationId xmlns:p14="http://schemas.microsoft.com/office/powerpoint/2010/main" val="22540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B3DDC-65A5-3309-1D13-AA36DF85926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E022F29-A221-7BD4-62D7-0F4E5CC2AD9E}"/>
              </a:ext>
            </a:extLst>
          </p:cNvPr>
          <p:cNvPicPr>
            <a:picLocks noChangeAspect="1"/>
          </p:cNvPicPr>
          <p:nvPr/>
        </p:nvPicPr>
        <p:blipFill>
          <a:blip r:embed="rId2"/>
          <a:stretch>
            <a:fillRect/>
          </a:stretch>
        </p:blipFill>
        <p:spPr>
          <a:xfrm>
            <a:off x="633510" y="1503073"/>
            <a:ext cx="10924979" cy="3851853"/>
          </a:xfrm>
          <a:prstGeom prst="rect">
            <a:avLst/>
          </a:prstGeom>
        </p:spPr>
      </p:pic>
    </p:spTree>
    <p:extLst>
      <p:ext uri="{BB962C8B-B14F-4D97-AF65-F5344CB8AC3E}">
        <p14:creationId xmlns:p14="http://schemas.microsoft.com/office/powerpoint/2010/main" val="1651111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0DB94-2A6D-1CF2-2154-36D546C05157}"/>
              </a:ext>
            </a:extLst>
          </p:cNvPr>
          <p:cNvSpPr>
            <a:spLocks noGrp="1"/>
          </p:cNvSpPr>
          <p:nvPr>
            <p:ph type="title"/>
          </p:nvPr>
        </p:nvSpPr>
        <p:spPr/>
        <p:txBody>
          <a:bodyPr/>
          <a:lstStyle/>
          <a:p>
            <a:pPr algn="ctr"/>
            <a:r>
              <a:rPr lang="en-US" dirty="0"/>
              <a:t>Coordinator Mentoring </a:t>
            </a:r>
          </a:p>
        </p:txBody>
      </p:sp>
      <p:sp>
        <p:nvSpPr>
          <p:cNvPr id="3" name="Content Placeholder 2">
            <a:extLst>
              <a:ext uri="{FF2B5EF4-FFF2-40B4-BE49-F238E27FC236}">
                <a16:creationId xmlns:a16="http://schemas.microsoft.com/office/drawing/2014/main" id="{8C04D8DB-F577-6013-EA4D-1DD981AA2D36}"/>
              </a:ext>
            </a:extLst>
          </p:cNvPr>
          <p:cNvSpPr>
            <a:spLocks noGrp="1"/>
          </p:cNvSpPr>
          <p:nvPr>
            <p:ph sz="half" idx="1"/>
          </p:nvPr>
        </p:nvSpPr>
        <p:spPr/>
        <p:txBody>
          <a:bodyPr/>
          <a:lstStyle/>
          <a:p>
            <a:r>
              <a:rPr lang="en-US" dirty="0">
                <a:latin typeface="Arial" panose="020B0604020202020204" pitchFamily="34" charset="0"/>
                <a:cs typeface="Arial" panose="020B0604020202020204" pitchFamily="34" charset="0"/>
              </a:rPr>
              <a:t>Quarterly meetings</a:t>
            </a:r>
          </a:p>
          <a:p>
            <a:r>
              <a:rPr lang="en-US" dirty="0">
                <a:latin typeface="Arial" panose="020B0604020202020204" pitchFamily="34" charset="0"/>
                <a:cs typeface="Arial" panose="020B0604020202020204" pitchFamily="34" charset="0"/>
              </a:rPr>
              <a:t>Networking</a:t>
            </a:r>
          </a:p>
          <a:p>
            <a:r>
              <a:rPr lang="en-US" dirty="0">
                <a:latin typeface="Arial" panose="020B0604020202020204" pitchFamily="34" charset="0"/>
                <a:cs typeface="Arial" panose="020B0604020202020204" pitchFamily="34" charset="0"/>
              </a:rPr>
              <a:t>Updates from Region Reps  </a:t>
            </a:r>
          </a:p>
          <a:p>
            <a:endParaRPr lang="en-US" dirty="0"/>
          </a:p>
        </p:txBody>
      </p:sp>
      <p:pic>
        <p:nvPicPr>
          <p:cNvPr id="6" name="Content Placeholder 5" descr="The image depicts a panel of five individuals, seated at a long table, under brightly lit, beige-colored walls, possibly in a conference room setting.&#10;&#10;AI-generated content may be incorrect.">
            <a:extLst>
              <a:ext uri="{FF2B5EF4-FFF2-40B4-BE49-F238E27FC236}">
                <a16:creationId xmlns:a16="http://schemas.microsoft.com/office/drawing/2014/main" id="{8FFC4164-CE52-AB53-0948-DFB39B6E9F0D}"/>
              </a:ext>
            </a:extLst>
          </p:cNvPr>
          <p:cNvPicPr>
            <a:picLocks noGrp="1" noChangeAspect="1"/>
          </p:cNvPicPr>
          <p:nvPr>
            <p:ph sz="half" idx="2"/>
          </p:nvPr>
        </p:nvPicPr>
        <p:blipFill>
          <a:blip r:embed="rId2"/>
          <a:stretch>
            <a:fillRect/>
          </a:stretch>
        </p:blipFill>
        <p:spPr>
          <a:xfrm>
            <a:off x="6515775" y="2705100"/>
            <a:ext cx="4494449" cy="3005138"/>
          </a:xfrm>
          <a:prstGeom prst="rect">
            <a:avLst/>
          </a:prstGeom>
        </p:spPr>
      </p:pic>
    </p:spTree>
    <p:extLst>
      <p:ext uri="{BB962C8B-B14F-4D97-AF65-F5344CB8AC3E}">
        <p14:creationId xmlns:p14="http://schemas.microsoft.com/office/powerpoint/2010/main" val="1997586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925A9-C576-11E1-9ED5-778C3757D813}"/>
              </a:ext>
            </a:extLst>
          </p:cNvPr>
          <p:cNvSpPr>
            <a:spLocks noGrp="1"/>
          </p:cNvSpPr>
          <p:nvPr>
            <p:ph type="title"/>
          </p:nvPr>
        </p:nvSpPr>
        <p:spPr>
          <a:xfrm>
            <a:off x="602540" y="853807"/>
            <a:ext cx="4576763" cy="1325563"/>
          </a:xfrm>
        </p:spPr>
        <p:txBody>
          <a:bodyPr/>
          <a:lstStyle/>
          <a:p>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ITI Course Catalog</a:t>
            </a:r>
            <a:endParaRPr lang="en-US" dirty="0"/>
          </a:p>
        </p:txBody>
      </p:sp>
      <p:sp>
        <p:nvSpPr>
          <p:cNvPr id="3" name="Content Placeholder 2">
            <a:extLst>
              <a:ext uri="{FF2B5EF4-FFF2-40B4-BE49-F238E27FC236}">
                <a16:creationId xmlns:a16="http://schemas.microsoft.com/office/drawing/2014/main" id="{460EAC60-B12C-ABD3-211B-7B4DE69C2E88}"/>
              </a:ext>
            </a:extLst>
          </p:cNvPr>
          <p:cNvSpPr>
            <a:spLocks noGrp="1"/>
          </p:cNvSpPr>
          <p:nvPr>
            <p:ph sz="half" idx="1"/>
          </p:nvPr>
        </p:nvSpPr>
        <p:spPr>
          <a:xfrm>
            <a:off x="300121" y="2033978"/>
            <a:ext cx="5181600" cy="3970215"/>
          </a:xfrm>
        </p:spPr>
        <p:txBody>
          <a:bodyPr>
            <a:normAutofit lnSpcReduction="1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Instructor Training Program- Technical Classes ( in-person classes)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*VVIAQ – Ventilation Verification Indoor Air Quality</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*Architectural Wall- Cladding</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*TAB Learning 101/201</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*Basic/ Advance Service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*Intro to heat pumps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*Direct Digital Controls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*Mini Splits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Distance Learning- ( Online)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*Revit for Sheet Metal Workers 100/ 200 series</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pic>
        <p:nvPicPr>
          <p:cNvPr id="8" name="Picture 7" descr="The document is an instructor training program schedule, detailing various technical classes for the months of May through September 2026, including topics such as welding, service instruction, SCST &amp; FSDSE, OSHA, direct digital controls, TAB Learning, mini splits-VRF, and Arch-Wall Cladding.  AI-generated content may be incorrect.">
            <a:extLst>
              <a:ext uri="{FF2B5EF4-FFF2-40B4-BE49-F238E27FC236}">
                <a16:creationId xmlns:a16="http://schemas.microsoft.com/office/drawing/2014/main" id="{573BBA00-37DB-A328-B349-C973693EADF0}"/>
              </a:ext>
            </a:extLst>
          </p:cNvPr>
          <p:cNvPicPr>
            <a:picLocks noChangeAspect="1"/>
          </p:cNvPicPr>
          <p:nvPr/>
        </p:nvPicPr>
        <p:blipFill>
          <a:blip r:embed="rId2"/>
          <a:stretch>
            <a:fillRect/>
          </a:stretch>
        </p:blipFill>
        <p:spPr>
          <a:xfrm>
            <a:off x="5326852" y="1358820"/>
            <a:ext cx="6865148" cy="4998849"/>
          </a:xfrm>
          <a:prstGeom prst="rect">
            <a:avLst/>
          </a:prstGeom>
        </p:spPr>
      </p:pic>
    </p:spTree>
    <p:extLst>
      <p:ext uri="{BB962C8B-B14F-4D97-AF65-F5344CB8AC3E}">
        <p14:creationId xmlns:p14="http://schemas.microsoft.com/office/powerpoint/2010/main" val="283557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BBA4-5690-808D-B7C1-A5230A79BF58}"/>
              </a:ext>
            </a:extLst>
          </p:cNvPr>
          <p:cNvSpPr>
            <a:spLocks noGrp="1"/>
          </p:cNvSpPr>
          <p:nvPr>
            <p:ph type="title"/>
          </p:nvPr>
        </p:nvSpPr>
        <p:spPr/>
        <p:txBody>
          <a:bodyPr>
            <a:normAutofit/>
          </a:bodyPr>
          <a:lstStyle/>
          <a:p>
            <a:pPr algn="ctr"/>
            <a:r>
              <a:rPr kumimoji="0" lang="en-US" sz="3600" b="1" i="0" u="none" strike="noStrike" kern="1200" cap="none" spc="0" normalizeH="0" baseline="0" noProof="0" dirty="0">
                <a:ln>
                  <a:noFill/>
                </a:ln>
                <a:solidFill>
                  <a:srgbClr val="000000"/>
                </a:solidFill>
                <a:effectLst/>
                <a:uLnTx/>
                <a:uFillTx/>
                <a:ea typeface="+mn-ea"/>
              </a:rPr>
              <a:t>Critical Environment Room Training</a:t>
            </a:r>
            <a:endParaRPr lang="en-US" sz="3600" b="1" dirty="0"/>
          </a:p>
        </p:txBody>
      </p:sp>
      <p:sp>
        <p:nvSpPr>
          <p:cNvPr id="3" name="Content Placeholder 2">
            <a:extLst>
              <a:ext uri="{FF2B5EF4-FFF2-40B4-BE49-F238E27FC236}">
                <a16:creationId xmlns:a16="http://schemas.microsoft.com/office/drawing/2014/main" id="{A2989F38-1A52-DB1D-5D1A-F03F1895375E}"/>
              </a:ext>
            </a:extLst>
          </p:cNvPr>
          <p:cNvSpPr>
            <a:spLocks noGrp="1"/>
          </p:cNvSpPr>
          <p:nvPr>
            <p:ph sz="half"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Topics for this course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An Introduction to Critical Environment Rooms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Cleanliness classification and requirements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Critical Environment Room Design Fundamentals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HVAC system design and airflow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Temperature &amp; Humidity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Lighting &amp; electrical requirements</a:t>
            </a:r>
          </a:p>
          <a:p>
            <a:pPr marL="0" indent="0">
              <a:buNone/>
            </a:pPr>
            <a:endParaRPr lang="en-US" dirty="0"/>
          </a:p>
        </p:txBody>
      </p:sp>
      <p:sp>
        <p:nvSpPr>
          <p:cNvPr id="4" name="Content Placeholder 3">
            <a:extLst>
              <a:ext uri="{FF2B5EF4-FFF2-40B4-BE49-F238E27FC236}">
                <a16:creationId xmlns:a16="http://schemas.microsoft.com/office/drawing/2014/main" id="{3F666713-D501-4081-EE28-41DDB75A7BC3}"/>
              </a:ext>
            </a:extLst>
          </p:cNvPr>
          <p:cNvSpPr>
            <a:spLocks noGrp="1"/>
          </p:cNvSpPr>
          <p:nvPr>
            <p:ph sz="half" idx="2"/>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Entry &amp; exit procedures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Monitoring &amp; maintenance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Validation &amp; testing overview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Case studies and practical considerations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Critical Environment room inspection forms</a:t>
            </a:r>
          </a:p>
          <a:p>
            <a:pPr marL="0" indent="0">
              <a:buNone/>
            </a:pPr>
            <a:endParaRPr lang="en-US" dirty="0"/>
          </a:p>
        </p:txBody>
      </p:sp>
    </p:spTree>
    <p:extLst>
      <p:ext uri="{BB962C8B-B14F-4D97-AF65-F5344CB8AC3E}">
        <p14:creationId xmlns:p14="http://schemas.microsoft.com/office/powerpoint/2010/main" val="2254837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ertificate of Achievement for David St. Peter, completing Critical Environment Room Training in HVAC and Air Conditioning Industry.  AI-generated content may be incorrect.">
            <a:extLst>
              <a:ext uri="{FF2B5EF4-FFF2-40B4-BE49-F238E27FC236}">
                <a16:creationId xmlns:a16="http://schemas.microsoft.com/office/drawing/2014/main" id="{86B92FBD-9992-4B78-13E4-47A4C19E83D4}"/>
              </a:ext>
            </a:extLst>
          </p:cNvPr>
          <p:cNvPicPr>
            <a:picLocks noChangeAspect="1"/>
          </p:cNvPicPr>
          <p:nvPr/>
        </p:nvPicPr>
        <p:blipFill>
          <a:blip r:embed="rId2"/>
          <a:stretch>
            <a:fillRect/>
          </a:stretch>
        </p:blipFill>
        <p:spPr>
          <a:xfrm>
            <a:off x="621478" y="1554297"/>
            <a:ext cx="6708132" cy="3870077"/>
          </a:xfrm>
          <a:prstGeom prst="rect">
            <a:avLst/>
          </a:prstGeom>
        </p:spPr>
      </p:pic>
      <p:pic>
        <p:nvPicPr>
          <p:cNvPr id="8" name="Picture 7" descr="The image is a certificate for a Critical Environment Room Technician course, featuring a photo of an instructor, David St Peter, and a date of issuance.  AI-generated content may be incorrect.">
            <a:extLst>
              <a:ext uri="{FF2B5EF4-FFF2-40B4-BE49-F238E27FC236}">
                <a16:creationId xmlns:a16="http://schemas.microsoft.com/office/drawing/2014/main" id="{36AC7913-A119-C4C0-F0C1-3E6AC9BCBFFA}"/>
              </a:ext>
            </a:extLst>
          </p:cNvPr>
          <p:cNvPicPr>
            <a:picLocks noChangeAspect="1"/>
          </p:cNvPicPr>
          <p:nvPr/>
        </p:nvPicPr>
        <p:blipFill>
          <a:blip r:embed="rId3"/>
          <a:stretch>
            <a:fillRect/>
          </a:stretch>
        </p:blipFill>
        <p:spPr>
          <a:xfrm>
            <a:off x="8719731" y="1789034"/>
            <a:ext cx="2042337" cy="3279932"/>
          </a:xfrm>
          <a:prstGeom prst="rect">
            <a:avLst/>
          </a:prstGeom>
        </p:spPr>
      </p:pic>
    </p:spTree>
    <p:extLst>
      <p:ext uri="{BB962C8B-B14F-4D97-AF65-F5344CB8AC3E}">
        <p14:creationId xmlns:p14="http://schemas.microsoft.com/office/powerpoint/2010/main" val="649451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07047-B9D2-D7A8-125F-EA92212F3074}"/>
              </a:ext>
            </a:extLst>
          </p:cNvPr>
          <p:cNvSpPr>
            <a:spLocks noGrp="1"/>
          </p:cNvSpPr>
          <p:nvPr>
            <p:ph type="ctrTitle"/>
          </p:nvPr>
        </p:nvSpPr>
        <p:spPr>
          <a:xfrm>
            <a:off x="1524000" y="725157"/>
            <a:ext cx="9144000" cy="956544"/>
          </a:xfrm>
        </p:spPr>
        <p:txBody>
          <a:bodyPr/>
          <a:lstStyle/>
          <a:p>
            <a:pPr algn="ctr"/>
            <a:r>
              <a:rPr lang="en-US" dirty="0"/>
              <a:t>New and Updated Classes</a:t>
            </a:r>
          </a:p>
        </p:txBody>
      </p:sp>
      <p:sp>
        <p:nvSpPr>
          <p:cNvPr id="3" name="Subtitle 2">
            <a:extLst>
              <a:ext uri="{FF2B5EF4-FFF2-40B4-BE49-F238E27FC236}">
                <a16:creationId xmlns:a16="http://schemas.microsoft.com/office/drawing/2014/main" id="{E91F8D04-157B-9A66-DB74-01C097975E55}"/>
              </a:ext>
            </a:extLst>
          </p:cNvPr>
          <p:cNvSpPr>
            <a:spLocks noGrp="1"/>
          </p:cNvSpPr>
          <p:nvPr>
            <p:ph type="subTitle" idx="1"/>
          </p:nvPr>
        </p:nvSpPr>
        <p:spPr>
          <a:xfrm>
            <a:off x="752724" y="2051195"/>
            <a:ext cx="5751443" cy="4216820"/>
          </a:xfrm>
        </p:spPr>
        <p:txBody>
          <a:bodyPr>
            <a:normAutofit/>
          </a:bodyPr>
          <a:lstStyle/>
          <a:p>
            <a:pPr algn="ctr"/>
            <a:r>
              <a:rPr lang="en-US" sz="2000" b="1" dirty="0">
                <a:latin typeface="Arial" panose="020B0604020202020204" pitchFamily="34" charset="0"/>
                <a:cs typeface="Arial" panose="020B0604020202020204" pitchFamily="34" charset="0"/>
              </a:rPr>
              <a:t>Digital Construction and Modeling Workshop</a:t>
            </a:r>
          </a:p>
          <a:p>
            <a:pPr marL="0" marR="0">
              <a:lnSpc>
                <a:spcPct val="120000"/>
              </a:lnSpc>
              <a:buNone/>
            </a:pPr>
            <a:r>
              <a:rPr lang="en-US"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Topics Covered:</a:t>
            </a:r>
            <a:endPar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800100" lvl="1" indent="-342900" algn="l">
              <a:lnSpc>
                <a:spcPct val="100000"/>
              </a:lnSpc>
              <a:buFont typeface="+mj-lt"/>
              <a:buAutoNum type="arabicPeriod"/>
            </a:pPr>
            <a:r>
              <a:rPr lang="en-US" dirty="0">
                <a:solidFill>
                  <a:srgbClr val="000000"/>
                </a:solidFill>
                <a:effectLst/>
                <a:latin typeface="Arial" panose="020B0604020202020204" pitchFamily="34" charset="0"/>
                <a:ea typeface="Calibri" panose="020F0502020204030204" pitchFamily="34" charset="0"/>
                <a:cs typeface="Arial" panose="020B0604020202020204" pitchFamily="34" charset="0"/>
              </a:rPr>
              <a:t>Trimble 3D Scanner Hardware and Setup</a:t>
            </a:r>
          </a:p>
          <a:p>
            <a:pPr marL="800100" lvl="1" indent="-342900" algn="l">
              <a:lnSpc>
                <a:spcPct val="100000"/>
              </a:lnSpc>
              <a:buFont typeface="+mj-lt"/>
              <a:buAutoNum type="arabicPeriod"/>
            </a:pPr>
            <a:r>
              <a:rPr lang="en-US" dirty="0">
                <a:solidFill>
                  <a:srgbClr val="000000"/>
                </a:solidFill>
                <a:effectLst/>
                <a:latin typeface="Arial" panose="020B0604020202020204" pitchFamily="34" charset="0"/>
                <a:ea typeface="Calibri" panose="020F0502020204030204" pitchFamily="34" charset="0"/>
                <a:cs typeface="Arial" panose="020B0604020202020204" pitchFamily="34" charset="0"/>
              </a:rPr>
              <a:t>Trimble Connect Software</a:t>
            </a:r>
          </a:p>
          <a:p>
            <a:pPr marL="800100" lvl="1" indent="-342900" algn="l">
              <a:lnSpc>
                <a:spcPct val="100000"/>
              </a:lnSpc>
              <a:buFont typeface="+mj-lt"/>
              <a:buAutoNum type="arabicPeriod"/>
            </a:pPr>
            <a:r>
              <a:rPr lang="en-US" dirty="0">
                <a:solidFill>
                  <a:srgbClr val="000000"/>
                </a:solidFill>
                <a:effectLst/>
                <a:latin typeface="Arial" panose="020B0604020202020204" pitchFamily="34" charset="0"/>
                <a:ea typeface="Calibri" panose="020F0502020204030204" pitchFamily="34" charset="0"/>
                <a:cs typeface="Arial" panose="020B0604020202020204" pitchFamily="34" charset="0"/>
              </a:rPr>
              <a:t>Point Cloud Registration and Processing</a:t>
            </a:r>
          </a:p>
          <a:p>
            <a:pPr marL="800100" lvl="1" indent="-342900" algn="l">
              <a:lnSpc>
                <a:spcPct val="100000"/>
              </a:lnSpc>
              <a:buFont typeface="+mj-lt"/>
              <a:buAutoNum type="arabicPeriod"/>
            </a:pPr>
            <a:r>
              <a:rPr lang="en-US" dirty="0">
                <a:solidFill>
                  <a:srgbClr val="000000"/>
                </a:solidFill>
                <a:effectLst/>
                <a:latin typeface="Arial" panose="020B0604020202020204" pitchFamily="34" charset="0"/>
                <a:ea typeface="Calibri" panose="020F0502020204030204" pitchFamily="34" charset="0"/>
                <a:cs typeface="Arial" panose="020B0604020202020204" pitchFamily="34" charset="0"/>
              </a:rPr>
              <a:t>EVOLVE Software Addon Application</a:t>
            </a:r>
          </a:p>
          <a:p>
            <a:pPr marL="800100" lvl="1" indent="-342900" algn="l">
              <a:lnSpc>
                <a:spcPct val="100000"/>
              </a:lnSpc>
              <a:buFont typeface="+mj-lt"/>
              <a:buAutoNum type="arabicPeriod"/>
            </a:pPr>
            <a:r>
              <a:rPr lang="en-US" dirty="0">
                <a:solidFill>
                  <a:srgbClr val="000000"/>
                </a:solidFill>
                <a:effectLst/>
                <a:latin typeface="Arial" panose="020B0604020202020204" pitchFamily="34" charset="0"/>
                <a:ea typeface="Calibri" panose="020F0502020204030204" pitchFamily="34" charset="0"/>
                <a:cs typeface="Arial" panose="020B0604020202020204" pitchFamily="34" charset="0"/>
              </a:rPr>
              <a:t>Productivity NOW Application</a:t>
            </a:r>
          </a:p>
          <a:p>
            <a:pPr marL="800100" lvl="1" indent="-342900" algn="l">
              <a:lnSpc>
                <a:spcPct val="100000"/>
              </a:lnSpc>
              <a:buFont typeface="+mj-lt"/>
              <a:buAutoNum type="arabicPeriod"/>
            </a:pPr>
            <a:endParaRPr lang="en-US"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Dates: 10/04/2026 – 10/09/2026</a:t>
            </a:r>
          </a:p>
          <a:p>
            <a:r>
              <a:rPr lang="en-US" sz="2000" dirty="0">
                <a:latin typeface="Arial" panose="020B0604020202020204" pitchFamily="34" charset="0"/>
                <a:cs typeface="Arial" panose="020B0604020202020204" pitchFamily="34" charset="0"/>
              </a:rPr>
              <a:t>Location: Atlanta, GA</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pic>
        <p:nvPicPr>
          <p:cNvPr id="5" name="Picture 4" descr="A construction worker in a hard hat and safety vest operates a handheld device while an engineer stands beside a measuring tool, both monitoring a construction site.&#10;&#10;AI-generated content may be incorrect.">
            <a:extLst>
              <a:ext uri="{FF2B5EF4-FFF2-40B4-BE49-F238E27FC236}">
                <a16:creationId xmlns:a16="http://schemas.microsoft.com/office/drawing/2014/main" id="{52ADAD36-FF47-15BB-64E4-382B0C319642}"/>
              </a:ext>
            </a:extLst>
          </p:cNvPr>
          <p:cNvPicPr>
            <a:picLocks noChangeAspect="1"/>
          </p:cNvPicPr>
          <p:nvPr/>
        </p:nvPicPr>
        <p:blipFill>
          <a:blip r:embed="rId2"/>
          <a:stretch>
            <a:fillRect/>
          </a:stretch>
        </p:blipFill>
        <p:spPr>
          <a:xfrm>
            <a:off x="6742551" y="1876234"/>
            <a:ext cx="5081778" cy="3105531"/>
          </a:xfrm>
          <a:prstGeom prst="rect">
            <a:avLst/>
          </a:prstGeom>
        </p:spPr>
      </p:pic>
    </p:spTree>
    <p:extLst>
      <p:ext uri="{BB962C8B-B14F-4D97-AF65-F5344CB8AC3E}">
        <p14:creationId xmlns:p14="http://schemas.microsoft.com/office/powerpoint/2010/main" val="3578941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CA4ABD-CC91-9C2D-04DD-D5190B4F1841}"/>
              </a:ext>
            </a:extLst>
          </p:cNvPr>
          <p:cNvSpPr>
            <a:spLocks noGrp="1"/>
          </p:cNvSpPr>
          <p:nvPr>
            <p:ph type="ctrTitle"/>
          </p:nvPr>
        </p:nvSpPr>
        <p:spPr/>
        <p:txBody>
          <a:bodyPr>
            <a:normAutofit fontScale="90000"/>
          </a:bodyPr>
          <a:lstStyle/>
          <a:p>
            <a:pPr marL="457200" marR="0" lvl="1" indent="0" algn="ctr" defTabSz="914400" rtl="0" eaLnBrk="1" fontAlgn="auto" latinLnBrk="0" hangingPunct="1">
              <a:lnSpc>
                <a:spcPct val="100000"/>
              </a:lnSpc>
              <a:spcBef>
                <a:spcPts val="500"/>
              </a:spcBef>
              <a:spcAft>
                <a:spcPts val="0"/>
              </a:spcAft>
              <a:tabLst/>
              <a:defRPr/>
            </a:pPr>
            <a:r>
              <a:rPr kumimoji="0" lang="en-US" sz="4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Foreperson Training: Train the Trainer</a:t>
            </a:r>
            <a:b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br>
            <a:endParaRPr lang="en-US" dirty="0"/>
          </a:p>
        </p:txBody>
      </p:sp>
      <p:sp>
        <p:nvSpPr>
          <p:cNvPr id="6" name="Subtitle 5">
            <a:extLst>
              <a:ext uri="{FF2B5EF4-FFF2-40B4-BE49-F238E27FC236}">
                <a16:creationId xmlns:a16="http://schemas.microsoft.com/office/drawing/2014/main" id="{DE432400-D6D7-ADEA-6CA2-DC5F10E7C002}"/>
              </a:ext>
            </a:extLst>
          </p:cNvPr>
          <p:cNvSpPr>
            <a:spLocks noGrp="1"/>
          </p:cNvSpPr>
          <p:nvPr>
            <p:ph type="subTitle" idx="1"/>
          </p:nvPr>
        </p:nvSpPr>
        <p:spPr>
          <a:xfrm>
            <a:off x="744772" y="2611242"/>
            <a:ext cx="4153231" cy="3407544"/>
          </a:xfrm>
        </p:spPr>
        <p:txBody>
          <a:bodyPr>
            <a:normAutofit fontScale="85000" lnSpcReduction="20000"/>
          </a:bodyPr>
          <a:lstStyle/>
          <a:p>
            <a:pPr marL="45720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Topics Covered:</a:t>
            </a:r>
          </a:p>
          <a:p>
            <a:pPr marL="0" marR="0" lvl="0" indent="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Foreperson’s duties and responsibilities</a:t>
            </a:r>
            <a:endParaRPr kumimoji="0" lang="en-US" sz="22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AutoNum type="arabicPeriod" startAt="2"/>
              <a:tabLst/>
              <a:defRPr/>
            </a:pPr>
            <a:r>
              <a:rPr kumimoji="0" lang="en-US" sz="22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Organizational, communication, and leadership skills</a:t>
            </a:r>
          </a:p>
          <a:p>
            <a:pPr marL="0" marR="0" lvl="0" indent="0" algn="l" defTabSz="914400" rtl="0" eaLnBrk="1" fontAlgn="auto" latinLnBrk="0" hangingPunct="1">
              <a:lnSpc>
                <a:spcPct val="90000"/>
              </a:lnSpc>
              <a:spcBef>
                <a:spcPts val="1000"/>
              </a:spcBef>
              <a:spcAft>
                <a:spcPts val="0"/>
              </a:spcAft>
              <a:buClrTx/>
              <a:buSzTx/>
              <a:buFont typeface="+mj-lt"/>
              <a:buAutoNum type="arabicPeriod" startAt="2"/>
              <a:tabLst/>
              <a:defRPr/>
            </a:pPr>
            <a:r>
              <a:rPr kumimoji="0" lang="en-US" sz="22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Document management, coordination, and technology</a:t>
            </a:r>
          </a:p>
          <a:p>
            <a:pPr marL="0" marR="0" lvl="0" indent="0" algn="l" defTabSz="914400" rtl="0" eaLnBrk="1" fontAlgn="auto" latinLnBrk="0" hangingPunct="1">
              <a:lnSpc>
                <a:spcPct val="90000"/>
              </a:lnSpc>
              <a:spcBef>
                <a:spcPts val="1000"/>
              </a:spcBef>
              <a:spcAft>
                <a:spcPts val="0"/>
              </a:spcAft>
              <a:buClrTx/>
              <a:buSzTx/>
              <a:buFont typeface="+mj-lt"/>
              <a:buAutoNum type="arabicPeriod" startAt="2"/>
              <a:tabLst/>
              <a:defRPr/>
            </a:pPr>
            <a:r>
              <a:rPr kumimoji="0" lang="en-US" sz="22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Productivity, cost control, scheduling, and safety</a:t>
            </a:r>
          </a:p>
          <a:p>
            <a:pPr marL="0" marR="0" lvl="0" indent="0" algn="l" defTabSz="914400" rtl="0" eaLnBrk="1" fontAlgn="auto" latinLnBrk="0" hangingPunct="1">
              <a:lnSpc>
                <a:spcPct val="90000"/>
              </a:lnSpc>
              <a:spcBef>
                <a:spcPts val="1000"/>
              </a:spcBef>
              <a:spcAft>
                <a:spcPts val="0"/>
              </a:spcAft>
              <a:buClrTx/>
              <a:buSzTx/>
              <a:buFont typeface="+mj-lt"/>
              <a:buAutoNum type="arabicPeriod" startAt="2"/>
              <a:tabLst/>
              <a:defRPr/>
            </a:pPr>
            <a:r>
              <a:rPr kumimoji="0" lang="en-US" sz="2200" b="0" i="0" u="none" strike="noStrike" kern="1200" cap="none" spc="0" normalizeH="0" baseline="0" noProof="0" dirty="0">
                <a:ln>
                  <a:noFill/>
                </a:ln>
                <a:solidFill>
                  <a:srgbClr val="212529"/>
                </a:solidFill>
                <a:effectLst/>
                <a:uLnTx/>
                <a:uFillTx/>
                <a:latin typeface="Arial" panose="020B0604020202020204" pitchFamily="34" charset="0"/>
                <a:cs typeface="Arial" panose="020B0604020202020204" pitchFamily="34" charset="0"/>
              </a:rPr>
              <a:t>Promote inclusion, bias awareness, and effective team collaboration</a:t>
            </a:r>
          </a:p>
          <a:p>
            <a:endParaRPr lang="en-US" dirty="0"/>
          </a:p>
        </p:txBody>
      </p:sp>
      <p:pic>
        <p:nvPicPr>
          <p:cNvPr id="8" name="Picture 7" descr="Three construction workers in high-visibility jackets and hard hats are discussing safety protocols on a construction site.&#10;&#10;AI-generated content may be incorrect.">
            <a:extLst>
              <a:ext uri="{FF2B5EF4-FFF2-40B4-BE49-F238E27FC236}">
                <a16:creationId xmlns:a16="http://schemas.microsoft.com/office/drawing/2014/main" id="{CE17114D-98AC-A945-5A0D-CBDE29E1B000}"/>
              </a:ext>
            </a:extLst>
          </p:cNvPr>
          <p:cNvPicPr>
            <a:picLocks noChangeAspect="1"/>
          </p:cNvPicPr>
          <p:nvPr/>
        </p:nvPicPr>
        <p:blipFill>
          <a:blip r:embed="rId2"/>
          <a:stretch>
            <a:fillRect/>
          </a:stretch>
        </p:blipFill>
        <p:spPr>
          <a:xfrm>
            <a:off x="5353825" y="2611242"/>
            <a:ext cx="6742760" cy="3523793"/>
          </a:xfrm>
          <a:prstGeom prst="rect">
            <a:avLst/>
          </a:prstGeom>
        </p:spPr>
      </p:pic>
    </p:spTree>
    <p:extLst>
      <p:ext uri="{BB962C8B-B14F-4D97-AF65-F5344CB8AC3E}">
        <p14:creationId xmlns:p14="http://schemas.microsoft.com/office/powerpoint/2010/main" val="2609547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08047A-DF32-5B8A-8113-E6D943C6C23B}"/>
              </a:ext>
            </a:extLst>
          </p:cNvPr>
          <p:cNvSpPr>
            <a:spLocks noGrp="1"/>
          </p:cNvSpPr>
          <p:nvPr>
            <p:ph type="ctrTitle"/>
          </p:nvPr>
        </p:nvSpPr>
        <p:spPr>
          <a:xfrm>
            <a:off x="1780853" y="910316"/>
            <a:ext cx="9144000" cy="956544"/>
          </a:xfrm>
        </p:spPr>
        <p:txBody>
          <a:bodyPr/>
          <a:lstStyle/>
          <a:p>
            <a:pPr algn="ctr"/>
            <a:r>
              <a:rPr lang="en-US" dirty="0"/>
              <a:t>Rigging Instructor Training</a:t>
            </a:r>
          </a:p>
        </p:txBody>
      </p:sp>
      <p:sp>
        <p:nvSpPr>
          <p:cNvPr id="6" name="Subtitle 5">
            <a:extLst>
              <a:ext uri="{FF2B5EF4-FFF2-40B4-BE49-F238E27FC236}">
                <a16:creationId xmlns:a16="http://schemas.microsoft.com/office/drawing/2014/main" id="{A99CE57F-B827-65C0-A5EF-D9678B8A69EB}"/>
              </a:ext>
            </a:extLst>
          </p:cNvPr>
          <p:cNvSpPr>
            <a:spLocks noGrp="1"/>
          </p:cNvSpPr>
          <p:nvPr>
            <p:ph type="subTitle" idx="1"/>
          </p:nvPr>
        </p:nvSpPr>
        <p:spPr>
          <a:xfrm>
            <a:off x="840188" y="2377198"/>
            <a:ext cx="5129688" cy="3570486"/>
          </a:xfrm>
        </p:spPr>
        <p:txBody>
          <a:bodyPr>
            <a:normAutofit fontScale="62500" lnSpcReduction="20000"/>
          </a:bodyPr>
          <a:lstStyle/>
          <a:p>
            <a:pPr marL="0" indent="0" algn="l" rtl="0" eaLnBrk="1" latinLnBrk="0" hangingPunct="1">
              <a:lnSpc>
                <a:spcPct val="90000"/>
              </a:lnSpc>
              <a:spcBef>
                <a:spcPts val="1000"/>
              </a:spcBef>
              <a:buNone/>
            </a:pPr>
            <a:r>
              <a:rPr lang="en-US" sz="2900" b="1" dirty="0">
                <a:solidFill>
                  <a:srgbClr val="000000"/>
                </a:solidFill>
                <a:effectLst/>
                <a:latin typeface="Arial" panose="020B0604020202020204" pitchFamily="34" charset="0"/>
              </a:rPr>
              <a:t>Covered Topics:</a:t>
            </a:r>
            <a:endParaRPr lang="en-US" sz="2900" dirty="0">
              <a:solidFill>
                <a:srgbClr val="000000"/>
              </a:solidFill>
              <a:effectLst/>
              <a:latin typeface="Arial" panose="020B0604020202020204" pitchFamily="34" charset="0"/>
            </a:endParaRPr>
          </a:p>
          <a:p>
            <a:pPr marL="0" indent="0" algn="l" rtl="0" eaLnBrk="1" latinLnBrk="0" hangingPunct="1">
              <a:lnSpc>
                <a:spcPct val="90000"/>
              </a:lnSpc>
              <a:spcBef>
                <a:spcPts val="1000"/>
              </a:spcBef>
              <a:buFont typeface="+mj-lt"/>
              <a:buAutoNum type="arabicPeriod"/>
            </a:pPr>
            <a:r>
              <a:rPr lang="en-US" sz="2900" dirty="0">
                <a:solidFill>
                  <a:srgbClr val="000000"/>
                </a:solidFill>
                <a:effectLst/>
                <a:latin typeface="Arial" panose="020B0604020202020204" pitchFamily="34" charset="0"/>
              </a:rPr>
              <a:t>ASME Standards and OSHA Regulations</a:t>
            </a:r>
          </a:p>
          <a:p>
            <a:pPr marL="0" indent="0" algn="l" rtl="0" eaLnBrk="1" latinLnBrk="0" hangingPunct="1">
              <a:lnSpc>
                <a:spcPct val="90000"/>
              </a:lnSpc>
              <a:spcBef>
                <a:spcPts val="1000"/>
              </a:spcBef>
              <a:buFont typeface="+mj-lt"/>
              <a:buAutoNum type="arabicPeriod"/>
            </a:pPr>
            <a:r>
              <a:rPr lang="en-US" sz="2900" dirty="0">
                <a:solidFill>
                  <a:srgbClr val="000000"/>
                </a:solidFill>
                <a:effectLst/>
                <a:latin typeface="Arial" panose="020B0604020202020204" pitchFamily="34" charset="0"/>
              </a:rPr>
              <a:t>Proper Rigging Techniques</a:t>
            </a:r>
          </a:p>
          <a:p>
            <a:pPr marL="0" indent="0" algn="l" rtl="0" eaLnBrk="1" latinLnBrk="0" hangingPunct="1">
              <a:lnSpc>
                <a:spcPct val="90000"/>
              </a:lnSpc>
              <a:spcBef>
                <a:spcPts val="1000"/>
              </a:spcBef>
              <a:buFont typeface="+mj-lt"/>
              <a:buAutoNum type="arabicPeriod"/>
            </a:pPr>
            <a:r>
              <a:rPr lang="en-US" sz="2900" dirty="0">
                <a:solidFill>
                  <a:srgbClr val="000000"/>
                </a:solidFill>
                <a:effectLst/>
                <a:latin typeface="Arial" panose="020B0604020202020204" pitchFamily="34" charset="0"/>
              </a:rPr>
              <a:t>Recognition, Inspection, and Use of Rigging Equipment and Slings</a:t>
            </a:r>
          </a:p>
          <a:p>
            <a:pPr marL="0" indent="0" algn="l" rtl="0" eaLnBrk="1" latinLnBrk="0" hangingPunct="1">
              <a:lnSpc>
                <a:spcPct val="90000"/>
              </a:lnSpc>
              <a:spcBef>
                <a:spcPts val="1000"/>
              </a:spcBef>
              <a:buFont typeface="+mj-lt"/>
              <a:buAutoNum type="arabicPeriod"/>
            </a:pPr>
            <a:r>
              <a:rPr lang="en-US" sz="2900" dirty="0">
                <a:solidFill>
                  <a:srgbClr val="000000"/>
                </a:solidFill>
                <a:effectLst/>
                <a:latin typeface="Arial" panose="020B0604020202020204" pitchFamily="34" charset="0"/>
              </a:rPr>
              <a:t>Calculations Involving Load Weight, Sling Angle, Tension, and Center of Gravity</a:t>
            </a:r>
          </a:p>
          <a:p>
            <a:pPr marL="0" indent="0" algn="l" rtl="0" eaLnBrk="1" latinLnBrk="0" hangingPunct="1">
              <a:lnSpc>
                <a:spcPct val="90000"/>
              </a:lnSpc>
              <a:spcBef>
                <a:spcPts val="1000"/>
              </a:spcBef>
              <a:buFont typeface="+mj-lt"/>
              <a:buAutoNum type="arabicPeriod"/>
            </a:pPr>
            <a:r>
              <a:rPr lang="en-US" sz="2900" dirty="0">
                <a:solidFill>
                  <a:srgbClr val="000000"/>
                </a:solidFill>
                <a:effectLst/>
                <a:latin typeface="Arial" panose="020B0604020202020204" pitchFamily="34" charset="0"/>
              </a:rPr>
              <a:t>Crane Operation Dynamics, Related Hazards, and ASME Hand Signals</a:t>
            </a:r>
          </a:p>
          <a:p>
            <a:pPr marL="0" indent="0" algn="l" rtl="0" eaLnBrk="1" latinLnBrk="0" hangingPunct="1">
              <a:lnSpc>
                <a:spcPct val="90000"/>
              </a:lnSpc>
              <a:spcBef>
                <a:spcPts val="1000"/>
              </a:spcBef>
              <a:buNone/>
            </a:pPr>
            <a:r>
              <a:rPr lang="en-US" sz="2900" dirty="0">
                <a:solidFill>
                  <a:srgbClr val="000000"/>
                </a:solidFill>
                <a:effectLst/>
                <a:latin typeface="Arial" panose="020B0604020202020204" pitchFamily="34" charset="0"/>
              </a:rPr>
              <a:t>Exam / Certification</a:t>
            </a:r>
          </a:p>
          <a:p>
            <a:pPr marL="0" indent="0" algn="l" rtl="0" eaLnBrk="1" latinLnBrk="0" hangingPunct="1">
              <a:lnSpc>
                <a:spcPct val="90000"/>
              </a:lnSpc>
              <a:spcBef>
                <a:spcPts val="1000"/>
              </a:spcBef>
              <a:buNone/>
            </a:pPr>
            <a:r>
              <a:rPr lang="en-US" sz="2200" dirty="0">
                <a:solidFill>
                  <a:srgbClr val="000000"/>
                </a:solidFill>
                <a:effectLst/>
                <a:latin typeface="Arial" panose="020B0604020202020204" pitchFamily="34" charset="0"/>
              </a:rPr>
              <a:t>​</a:t>
            </a:r>
          </a:p>
          <a:p>
            <a:pPr marL="0" indent="0" algn="l" rtl="0" eaLnBrk="1" latinLnBrk="0" hangingPunct="1">
              <a:lnSpc>
                <a:spcPct val="90000"/>
              </a:lnSpc>
              <a:spcBef>
                <a:spcPts val="1000"/>
              </a:spcBef>
              <a:buNone/>
            </a:pPr>
            <a:r>
              <a:rPr lang="en-US" sz="2200" dirty="0">
                <a:solidFill>
                  <a:srgbClr val="000000"/>
                </a:solidFill>
                <a:effectLst/>
                <a:latin typeface="Arial" panose="020B0604020202020204" pitchFamily="34" charset="0"/>
              </a:rPr>
              <a:t>​</a:t>
            </a:r>
            <a:endParaRPr lang="en-US" dirty="0"/>
          </a:p>
        </p:txBody>
      </p:sp>
      <p:pic>
        <p:nvPicPr>
          <p:cNvPr id="3" name="Picture 2" descr="The image displays a variety of different colored and textured climbing carabiners, each connected to a different type of climbing rope, all neatly arranged on a rough, textured surface.&#10;&#10;AI-generated content may be incorrect.">
            <a:extLst>
              <a:ext uri="{FF2B5EF4-FFF2-40B4-BE49-F238E27FC236}">
                <a16:creationId xmlns:a16="http://schemas.microsoft.com/office/drawing/2014/main" id="{1D831FF9-B159-3007-B86C-1F000E51544C}"/>
              </a:ext>
            </a:extLst>
          </p:cNvPr>
          <p:cNvPicPr>
            <a:picLocks noChangeAspect="1"/>
          </p:cNvPicPr>
          <p:nvPr/>
        </p:nvPicPr>
        <p:blipFill>
          <a:blip r:embed="rId3"/>
          <a:stretch>
            <a:fillRect/>
          </a:stretch>
        </p:blipFill>
        <p:spPr>
          <a:xfrm>
            <a:off x="6352853" y="2377198"/>
            <a:ext cx="5584907" cy="2893047"/>
          </a:xfrm>
          <a:prstGeom prst="rect">
            <a:avLst/>
          </a:prstGeom>
        </p:spPr>
      </p:pic>
    </p:spTree>
    <p:extLst>
      <p:ext uri="{BB962C8B-B14F-4D97-AF65-F5344CB8AC3E}">
        <p14:creationId xmlns:p14="http://schemas.microsoft.com/office/powerpoint/2010/main" val="4232873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C52D-8ED9-0802-8696-413871BF6437}"/>
              </a:ext>
            </a:extLst>
          </p:cNvPr>
          <p:cNvSpPr>
            <a:spLocks noGrp="1"/>
          </p:cNvSpPr>
          <p:nvPr>
            <p:ph type="ctrTitle"/>
          </p:nvPr>
        </p:nvSpPr>
        <p:spPr/>
        <p:txBody>
          <a:bodyPr/>
          <a:lstStyle/>
          <a:p>
            <a:pPr algn="ctr"/>
            <a:r>
              <a:rPr lang="en-US" dirty="0"/>
              <a:t>2027 and Beyond</a:t>
            </a:r>
          </a:p>
        </p:txBody>
      </p:sp>
      <p:sp>
        <p:nvSpPr>
          <p:cNvPr id="5" name="Subtitle 4">
            <a:extLst>
              <a:ext uri="{FF2B5EF4-FFF2-40B4-BE49-F238E27FC236}">
                <a16:creationId xmlns:a16="http://schemas.microsoft.com/office/drawing/2014/main" id="{31127AAA-252E-FFF9-9E57-E597C8B5DCAD}"/>
              </a:ext>
            </a:extLst>
          </p:cNvPr>
          <p:cNvSpPr>
            <a:spLocks noGrp="1"/>
          </p:cNvSpPr>
          <p:nvPr>
            <p:ph type="subTitle" idx="1"/>
          </p:nvPr>
        </p:nvSpPr>
        <p:spPr/>
        <p:txBody>
          <a:bodyPr>
            <a:normAutofit/>
          </a:bodyPr>
          <a:lstStyle/>
          <a:p>
            <a:pPr marL="457200" marR="0" indent="-457200">
              <a:buFont typeface="Arial" panose="020B0604020202020204" pitchFamily="34" charset="0"/>
              <a:buChar char="•"/>
            </a:pPr>
            <a:r>
              <a:rPr lang="en-US" sz="2000" b="1" dirty="0">
                <a:effectLst/>
                <a:latin typeface="Arial" panose="020B0604020202020204" pitchFamily="34" charset="0"/>
                <a:ea typeface="Aptos" panose="020B0004020202020204" pitchFamily="34" charset="0"/>
                <a:cs typeface="Arial" panose="020B0604020202020204" pitchFamily="34" charset="0"/>
              </a:rPr>
              <a:t>WPQ1 (Welder Performance Qualified Endorsement) Exam</a:t>
            </a:r>
          </a:p>
          <a:p>
            <a:pPr marL="457200" marR="0" indent="-457200">
              <a:buFont typeface="Arial" panose="020B0604020202020204" pitchFamily="34" charset="0"/>
              <a:buChar char="•"/>
            </a:pPr>
            <a:r>
              <a:rPr lang="en-US" sz="2000" b="1" dirty="0">
                <a:latin typeface="Arial" panose="020B0604020202020204" pitchFamily="34" charset="0"/>
                <a:ea typeface="Aptos" panose="020B0004020202020204" pitchFamily="34" charset="0"/>
                <a:cs typeface="Arial" panose="020B0604020202020204" pitchFamily="34" charset="0"/>
              </a:rPr>
              <a:t>REVIT for Instructors</a:t>
            </a:r>
          </a:p>
          <a:p>
            <a:pPr marL="457200" marR="0" indent="-457200">
              <a:buFont typeface="Arial" panose="020B0604020202020204" pitchFamily="34" charset="0"/>
              <a:buChar char="•"/>
            </a:pPr>
            <a:r>
              <a:rPr lang="en-US" sz="2000" b="1" dirty="0">
                <a:latin typeface="Arial" panose="020B0604020202020204" pitchFamily="34" charset="0"/>
                <a:ea typeface="Aptos" panose="020B0004020202020204" pitchFamily="34" charset="0"/>
                <a:cs typeface="Arial" panose="020B0604020202020204" pitchFamily="34" charset="0"/>
              </a:rPr>
              <a:t>Stratus for instructors </a:t>
            </a:r>
          </a:p>
          <a:p>
            <a:pPr marL="457200" marR="0" indent="-457200">
              <a:buFont typeface="Arial" panose="020B0604020202020204" pitchFamily="34" charset="0"/>
              <a:buChar char="•"/>
            </a:pPr>
            <a:r>
              <a:rPr lang="en-US" sz="2000" b="1" dirty="0">
                <a:effectLst/>
                <a:latin typeface="Arial" panose="020B0604020202020204" pitchFamily="34" charset="0"/>
                <a:ea typeface="Aptos" panose="020B0004020202020204" pitchFamily="34" charset="0"/>
                <a:cs typeface="Arial" panose="020B0604020202020204" pitchFamily="34" charset="0"/>
              </a:rPr>
              <a:t>Mobil TAB Lab</a:t>
            </a:r>
          </a:p>
          <a:p>
            <a:pPr marR="0"/>
            <a:endParaRPr lang="en-US" sz="2800" b="1"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pic>
        <p:nvPicPr>
          <p:cNvPr id="11" name="Picture 10" descr="The image depicts a series of cartoon characters, each holding a different light bulb, symbolizing various ideas or solutions.&#10;&#10;AI-generated content may be incorrect.">
            <a:extLst>
              <a:ext uri="{FF2B5EF4-FFF2-40B4-BE49-F238E27FC236}">
                <a16:creationId xmlns:a16="http://schemas.microsoft.com/office/drawing/2014/main" id="{042429FB-EA06-DC69-9592-BDA760FE1186}"/>
              </a:ext>
            </a:extLst>
          </p:cNvPr>
          <p:cNvPicPr>
            <a:picLocks noChangeAspect="1"/>
          </p:cNvPicPr>
          <p:nvPr/>
        </p:nvPicPr>
        <p:blipFill>
          <a:blip r:embed="rId3"/>
          <a:stretch>
            <a:fillRect/>
          </a:stretch>
        </p:blipFill>
        <p:spPr>
          <a:xfrm>
            <a:off x="5794745" y="3119996"/>
            <a:ext cx="5852160" cy="2715768"/>
          </a:xfrm>
          <a:prstGeom prst="rect">
            <a:avLst/>
          </a:prstGeom>
        </p:spPr>
      </p:pic>
    </p:spTree>
    <p:extLst>
      <p:ext uri="{BB962C8B-B14F-4D97-AF65-F5344CB8AC3E}">
        <p14:creationId xmlns:p14="http://schemas.microsoft.com/office/powerpoint/2010/main" val="17170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76667-390F-CD58-9A60-F4478C5310E0}"/>
              </a:ext>
            </a:extLst>
          </p:cNvPr>
          <p:cNvSpPr>
            <a:spLocks noGrp="1"/>
          </p:cNvSpPr>
          <p:nvPr>
            <p:ph type="title"/>
          </p:nvPr>
        </p:nvSpPr>
        <p:spPr>
          <a:xfrm>
            <a:off x="838200" y="821310"/>
            <a:ext cx="10515600" cy="1325563"/>
          </a:xfrm>
        </p:spPr>
        <p:txBody>
          <a:bodyPr/>
          <a:lstStyle/>
          <a:p>
            <a:pPr algn="ct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Accreditation</a:t>
            </a:r>
            <a:endParaRPr lang="en-US" dirty="0"/>
          </a:p>
        </p:txBody>
      </p:sp>
      <p:sp>
        <p:nvSpPr>
          <p:cNvPr id="3" name="Content Placeholder 2">
            <a:extLst>
              <a:ext uri="{FF2B5EF4-FFF2-40B4-BE49-F238E27FC236}">
                <a16:creationId xmlns:a16="http://schemas.microsoft.com/office/drawing/2014/main" id="{D6AEAF09-EFCE-531C-B71D-BDD0761BE58F}"/>
              </a:ext>
            </a:extLst>
          </p:cNvPr>
          <p:cNvSpPr>
            <a:spLocks noGrp="1"/>
          </p:cNvSpPr>
          <p:nvPr>
            <p:ph sz="half" idx="1"/>
          </p:nvPr>
        </p:nvSpPr>
        <p:spPr>
          <a:xfrm>
            <a:off x="726881" y="1838827"/>
            <a:ext cx="10515600" cy="3005167"/>
          </a:xfrm>
        </p:spPr>
        <p:txBody>
          <a:bodyPr>
            <a:normAutofit fontScale="92500" lnSpcReduction="10000"/>
          </a:bodyPr>
          <a:lstStyle/>
          <a:p>
            <a:pPr marL="0" marR="0" lvl="0" indent="0" algn="ctr" defTabSz="457200" rtl="0" eaLnBrk="1" fontAlgn="auto" latinLnBrk="0" hangingPunct="1">
              <a:lnSpc>
                <a:spcPct val="100000"/>
              </a:lnSpc>
              <a:spcBef>
                <a:spcPct val="20000"/>
              </a:spcBef>
              <a:spcAft>
                <a:spcPts val="0"/>
              </a:spcAft>
              <a:buClr>
                <a:srgbClr val="0A548A"/>
              </a:buClr>
              <a:buSzTx/>
              <a:buFont typeface="Arial"/>
              <a:buNone/>
              <a:tabLst/>
              <a:defRPr/>
            </a:pPr>
            <a:r>
              <a:rPr kumimoji="0" lang="en-US" sz="3200" b="1" i="0" u="none" strike="noStrike" kern="1200" cap="none" spc="0" normalizeH="0" baseline="0" noProof="0" dirty="0">
                <a:ln>
                  <a:noFill/>
                </a:ln>
                <a:solidFill>
                  <a:srgbClr val="05537E"/>
                </a:solidFill>
                <a:effectLst/>
                <a:uLnTx/>
                <a:uFillTx/>
                <a:latin typeface="Arial" panose="020B0604020202020204" pitchFamily="34" charset="0"/>
                <a:cs typeface="Arial" panose="020B0604020202020204" pitchFamily="34" charset="0"/>
              </a:rPr>
              <a:t>Out of 142 training centers, 132</a:t>
            </a:r>
            <a:r>
              <a:rPr kumimoji="0" lang="en-US" sz="2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r>
              <a:rPr kumimoji="0" lang="en-US" sz="2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Training Centers </a:t>
            </a:r>
            <a:r>
              <a:rPr lang="en-US" sz="2200" b="1" dirty="0">
                <a:solidFill>
                  <a:prstClr val="black"/>
                </a:solidFill>
                <a:latin typeface="Arial" panose="020B0604020202020204" pitchFamily="34" charset="0"/>
                <a:cs typeface="Arial" panose="020B0604020202020204" pitchFamily="34" charset="0"/>
              </a:rPr>
              <a:t>have been</a:t>
            </a:r>
            <a:r>
              <a:rPr kumimoji="0" lang="en-US" sz="2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assessed and reviewed by the Accreditation Board</a:t>
            </a:r>
          </a:p>
          <a:p>
            <a:pPr marL="742950" marR="0" lvl="1" indent="-285750" algn="l" defTabSz="457200" rtl="0" eaLnBrk="1" fontAlgn="auto" latinLnBrk="0" hangingPunct="1">
              <a:lnSpc>
                <a:spcPct val="100000"/>
              </a:lnSpc>
              <a:spcBef>
                <a:spcPct val="20000"/>
              </a:spcBef>
              <a:spcAft>
                <a:spcPts val="0"/>
              </a:spcAft>
              <a:buClr>
                <a:srgbClr val="0A548A"/>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05537E"/>
                </a:solidFill>
                <a:effectLst/>
                <a:uLnTx/>
                <a:uFillTx/>
                <a:latin typeface="Arial" panose="020B0604020202020204" pitchFamily="34" charset="0"/>
                <a:cs typeface="Arial" panose="020B0604020202020204" pitchFamily="34" charset="0"/>
              </a:rPr>
              <a:t>87  Platinum</a:t>
            </a:r>
          </a:p>
          <a:p>
            <a:pPr marL="742950" marR="0" lvl="1" indent="-285750" algn="l" defTabSz="457200" rtl="0" eaLnBrk="1" fontAlgn="auto" latinLnBrk="0" hangingPunct="1">
              <a:lnSpc>
                <a:spcPct val="100000"/>
              </a:lnSpc>
              <a:spcBef>
                <a:spcPct val="20000"/>
              </a:spcBef>
              <a:spcAft>
                <a:spcPts val="0"/>
              </a:spcAft>
              <a:buClr>
                <a:srgbClr val="0A548A"/>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05537E"/>
                </a:solidFill>
                <a:effectLst/>
                <a:uLnTx/>
                <a:uFillTx/>
                <a:latin typeface="Arial" panose="020B0604020202020204" pitchFamily="34" charset="0"/>
                <a:cs typeface="Arial" panose="020B0604020202020204" pitchFamily="34" charset="0"/>
              </a:rPr>
              <a:t>22  Gold</a:t>
            </a:r>
          </a:p>
          <a:p>
            <a:pPr marL="742950" marR="0" lvl="1" indent="-285750" algn="l" defTabSz="457200" rtl="0" eaLnBrk="1" fontAlgn="auto" latinLnBrk="0" hangingPunct="1">
              <a:lnSpc>
                <a:spcPct val="100000"/>
              </a:lnSpc>
              <a:spcBef>
                <a:spcPct val="20000"/>
              </a:spcBef>
              <a:spcAft>
                <a:spcPts val="0"/>
              </a:spcAft>
              <a:buClr>
                <a:srgbClr val="0A548A"/>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05537E"/>
                </a:solidFill>
                <a:effectLst/>
                <a:uLnTx/>
                <a:uFillTx/>
                <a:latin typeface="Arial" panose="020B0604020202020204" pitchFamily="34" charset="0"/>
                <a:cs typeface="Arial" panose="020B0604020202020204" pitchFamily="34" charset="0"/>
              </a:rPr>
              <a:t>11  Silver</a:t>
            </a:r>
          </a:p>
          <a:p>
            <a:pPr marL="742950" marR="0" lvl="1" indent="-285750" algn="l" defTabSz="457200" rtl="0" eaLnBrk="1" fontAlgn="auto" latinLnBrk="0" hangingPunct="1">
              <a:lnSpc>
                <a:spcPct val="100000"/>
              </a:lnSpc>
              <a:spcBef>
                <a:spcPct val="20000"/>
              </a:spcBef>
              <a:spcAft>
                <a:spcPts val="0"/>
              </a:spcAft>
              <a:buClr>
                <a:srgbClr val="0A548A"/>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05537E"/>
                </a:solidFill>
                <a:effectLst/>
                <a:uLnTx/>
                <a:uFillTx/>
                <a:latin typeface="Arial" panose="020B0604020202020204" pitchFamily="34" charset="0"/>
                <a:cs typeface="Arial" panose="020B0604020202020204" pitchFamily="34" charset="0"/>
              </a:rPr>
              <a:t>10 Bronze</a:t>
            </a:r>
          </a:p>
          <a:p>
            <a:pPr marL="742950" marR="0" lvl="1" indent="-285750" algn="l" defTabSz="457200" rtl="0" eaLnBrk="1" fontAlgn="auto" latinLnBrk="0" hangingPunct="1">
              <a:lnSpc>
                <a:spcPct val="100000"/>
              </a:lnSpc>
              <a:spcBef>
                <a:spcPct val="20000"/>
              </a:spcBef>
              <a:spcAft>
                <a:spcPts val="0"/>
              </a:spcAft>
              <a:buClr>
                <a:srgbClr val="0A548A"/>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05537E"/>
                </a:solidFill>
                <a:effectLst/>
                <a:uLnTx/>
                <a:uFillTx/>
                <a:latin typeface="Arial" panose="020B0604020202020204" pitchFamily="34" charset="0"/>
                <a:cs typeface="Arial" panose="020B0604020202020204" pitchFamily="34" charset="0"/>
              </a:rPr>
              <a:t>2 are Revoked</a:t>
            </a:r>
          </a:p>
          <a:p>
            <a:pPr marL="742950" marR="0" lvl="1" indent="-285750" algn="l" defTabSz="457200" rtl="0" eaLnBrk="1" fontAlgn="auto" latinLnBrk="0" hangingPunct="1">
              <a:lnSpc>
                <a:spcPct val="100000"/>
              </a:lnSpc>
              <a:spcBef>
                <a:spcPct val="20000"/>
              </a:spcBef>
              <a:spcAft>
                <a:spcPts val="0"/>
              </a:spcAft>
              <a:buClr>
                <a:srgbClr val="0A548A"/>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05537E"/>
                </a:solidFill>
                <a:effectLst/>
                <a:uLnTx/>
                <a:uFillTx/>
                <a:latin typeface="Arial" panose="020B0604020202020204" pitchFamily="34" charset="0"/>
                <a:cs typeface="Arial" panose="020B0604020202020204" pitchFamily="34" charset="0"/>
              </a:rPr>
              <a:t>1</a:t>
            </a:r>
            <a:r>
              <a:rPr lang="en-US" sz="2200" b="1" dirty="0">
                <a:solidFill>
                  <a:srgbClr val="05537E"/>
                </a:solidFill>
                <a:latin typeface="Arial" panose="020B0604020202020204" pitchFamily="34" charset="0"/>
                <a:cs typeface="Arial" panose="020B0604020202020204" pitchFamily="34" charset="0"/>
              </a:rPr>
              <a:t>0</a:t>
            </a:r>
            <a:r>
              <a:rPr kumimoji="0" lang="en-US" sz="2200" b="1" i="0" u="none" strike="noStrike" kern="1200" cap="none" spc="0" normalizeH="0" baseline="0" noProof="0" dirty="0">
                <a:ln>
                  <a:noFill/>
                </a:ln>
                <a:solidFill>
                  <a:srgbClr val="05537E"/>
                </a:solidFill>
                <a:effectLst/>
                <a:uLnTx/>
                <a:uFillTx/>
                <a:latin typeface="Arial" panose="020B0604020202020204" pitchFamily="34" charset="0"/>
                <a:cs typeface="Arial" panose="020B0604020202020204" pitchFamily="34" charset="0"/>
              </a:rPr>
              <a:t> are Not Accredited</a:t>
            </a:r>
          </a:p>
          <a:p>
            <a:endParaRPr lang="en-US" dirty="0"/>
          </a:p>
        </p:txBody>
      </p:sp>
      <p:pic>
        <p:nvPicPr>
          <p:cNvPr id="9" name="Picture 8" descr="BRONZE,&#10;&#10;AI-generated content may be incorrect.">
            <a:extLst>
              <a:ext uri="{FF2B5EF4-FFF2-40B4-BE49-F238E27FC236}">
                <a16:creationId xmlns:a16="http://schemas.microsoft.com/office/drawing/2014/main" id="{2D75A267-909D-5BBD-117D-67573A4F8611}"/>
              </a:ext>
            </a:extLst>
          </p:cNvPr>
          <p:cNvPicPr>
            <a:picLocks noChangeAspect="1"/>
          </p:cNvPicPr>
          <p:nvPr/>
        </p:nvPicPr>
        <p:blipFill>
          <a:blip r:embed="rId2"/>
          <a:stretch>
            <a:fillRect/>
          </a:stretch>
        </p:blipFill>
        <p:spPr>
          <a:xfrm>
            <a:off x="5087284" y="2761093"/>
            <a:ext cx="5182049" cy="3005588"/>
          </a:xfrm>
          <a:prstGeom prst="rect">
            <a:avLst/>
          </a:prstGeom>
        </p:spPr>
      </p:pic>
    </p:spTree>
    <p:extLst>
      <p:ext uri="{BB962C8B-B14F-4D97-AF65-F5344CB8AC3E}">
        <p14:creationId xmlns:p14="http://schemas.microsoft.com/office/powerpoint/2010/main" val="68641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10341-10BF-AB0F-CCBF-7D756A59F84E}"/>
              </a:ext>
            </a:extLst>
          </p:cNvPr>
          <p:cNvSpPr>
            <a:spLocks noGrp="1"/>
          </p:cNvSpPr>
          <p:nvPr>
            <p:ph type="ctrTitle"/>
          </p:nvPr>
        </p:nvSpPr>
        <p:spPr>
          <a:xfrm>
            <a:off x="1524000" y="745127"/>
            <a:ext cx="9144000" cy="956544"/>
          </a:xfrm>
        </p:spPr>
        <p:txBody>
          <a:bodyPr/>
          <a:lstStyle/>
          <a:p>
            <a:pPr algn="ctr"/>
            <a:r>
              <a:rPr lang="en-US" dirty="0"/>
              <a:t>Self- Audits</a:t>
            </a:r>
          </a:p>
        </p:txBody>
      </p:sp>
      <p:sp>
        <p:nvSpPr>
          <p:cNvPr id="3" name="Subtitle 2">
            <a:extLst>
              <a:ext uri="{FF2B5EF4-FFF2-40B4-BE49-F238E27FC236}">
                <a16:creationId xmlns:a16="http://schemas.microsoft.com/office/drawing/2014/main" id="{EFC90B90-09FA-8839-6296-606E89AA3989}"/>
              </a:ext>
            </a:extLst>
          </p:cNvPr>
          <p:cNvSpPr>
            <a:spLocks noGrp="1"/>
          </p:cNvSpPr>
          <p:nvPr>
            <p:ph type="subTitle" idx="1"/>
          </p:nvPr>
        </p:nvSpPr>
        <p:spPr>
          <a:xfrm>
            <a:off x="1524000" y="1915551"/>
            <a:ext cx="9144000" cy="3514718"/>
          </a:xfrm>
        </p:spPr>
        <p:txBody>
          <a:bodyPr>
            <a:noAutofit/>
          </a:bodyPr>
          <a:lstStyle/>
          <a:p>
            <a:pPr algn="l"/>
            <a:r>
              <a:rPr lang="en-US" sz="2000" b="0" i="0" u="none" strike="noStrike" baseline="0" dirty="0">
                <a:solidFill>
                  <a:srgbClr val="000000"/>
                </a:solidFill>
                <a:latin typeface="Arial" panose="020B0604020202020204" pitchFamily="34" charset="0"/>
                <a:cs typeface="Arial" panose="020B0604020202020204" pitchFamily="34" charset="0"/>
              </a:rPr>
              <a:t>8. On a separate page, provide the names and emails of </a:t>
            </a:r>
            <a:r>
              <a:rPr lang="en-US" sz="2000" b="0" i="0" u="none" strike="noStrike" baseline="0" dirty="0">
                <a:solidFill>
                  <a:srgbClr val="B6082E"/>
                </a:solidFill>
                <a:latin typeface="Arial" panose="020B0604020202020204" pitchFamily="34" charset="0"/>
                <a:cs typeface="Arial" panose="020B0604020202020204" pitchFamily="34" charset="0"/>
              </a:rPr>
              <a:t>Lead Trustee/s (sometimes referred as </a:t>
            </a:r>
            <a:r>
              <a:rPr lang="en-US" sz="2000" b="0" i="0" u="none" strike="noStrike" baseline="0" dirty="0">
                <a:solidFill>
                  <a:srgbClr val="C10000"/>
                </a:solidFill>
                <a:latin typeface="Arial" panose="020B0604020202020204" pitchFamily="34" charset="0"/>
                <a:cs typeface="Arial" panose="020B0604020202020204" pitchFamily="34" charset="0"/>
              </a:rPr>
              <a:t>Co-chairs</a:t>
            </a:r>
            <a:r>
              <a:rPr lang="en-US" sz="2000" b="0" i="0" u="none" strike="noStrike" baseline="0" dirty="0">
                <a:solidFill>
                  <a:srgbClr val="B6082E"/>
                </a:solidFill>
                <a:latin typeface="Arial" panose="020B0604020202020204" pitchFamily="34" charset="0"/>
                <a:cs typeface="Arial" panose="020B0604020202020204" pitchFamily="34" charset="0"/>
              </a:rPr>
              <a:t>) </a:t>
            </a:r>
            <a:r>
              <a:rPr lang="en-US" sz="2000" b="0" i="0" u="none" strike="noStrike" baseline="0" dirty="0">
                <a:solidFill>
                  <a:srgbClr val="000000"/>
                </a:solidFill>
                <a:latin typeface="Arial" panose="020B0604020202020204" pitchFamily="34" charset="0"/>
                <a:cs typeface="Arial" panose="020B0604020202020204" pitchFamily="34" charset="0"/>
              </a:rPr>
              <a:t>and current trustees. Identify any new trustees. </a:t>
            </a:r>
            <a:r>
              <a:rPr lang="en-US" sz="2000" b="0" i="0" u="none" strike="noStrike" baseline="0" dirty="0">
                <a:solidFill>
                  <a:srgbClr val="FF0000"/>
                </a:solidFill>
                <a:latin typeface="Arial" panose="020B0604020202020204" pitchFamily="34" charset="0"/>
                <a:cs typeface="Arial" panose="020B0604020202020204" pitchFamily="34" charset="0"/>
              </a:rPr>
              <a:t>(Criteria 1.2)</a:t>
            </a:r>
          </a:p>
          <a:p>
            <a:pPr algn="l"/>
            <a:r>
              <a:rPr lang="en-US" sz="2000" b="0" i="0" u="none" strike="noStrike" baseline="0" dirty="0">
                <a:solidFill>
                  <a:srgbClr val="000000"/>
                </a:solidFill>
                <a:latin typeface="Arial" panose="020B0604020202020204" pitchFamily="34" charset="0"/>
                <a:cs typeface="Arial" panose="020B0604020202020204" pitchFamily="34" charset="0"/>
              </a:rPr>
              <a:t>9. On a separate page, provide the current annual full audit. This is for compliance with accreditation criteria 10.2. Criteria 10.2 reads "The JATC maintains proper monthly financial statements, and an annual audit, as required by Section 302(c) of the Labor Management Relations Act (LMRA)”. </a:t>
            </a:r>
            <a:r>
              <a:rPr lang="en-US" sz="2000" b="0" i="0" u="none" strike="noStrike" baseline="0" dirty="0">
                <a:solidFill>
                  <a:srgbClr val="FF0000"/>
                </a:solidFill>
                <a:latin typeface="Arial" panose="020B0604020202020204" pitchFamily="34" charset="0"/>
                <a:cs typeface="Arial" panose="020B0604020202020204" pitchFamily="34" charset="0"/>
              </a:rPr>
              <a:t>(Criteria 10.2)</a:t>
            </a:r>
            <a:endParaRPr lang="en-US" sz="2000" dirty="0">
              <a:latin typeface="Arial" panose="020B0604020202020204" pitchFamily="34" charset="0"/>
              <a:cs typeface="Arial" panose="020B0604020202020204" pitchFamily="34" charset="0"/>
            </a:endParaRPr>
          </a:p>
        </p:txBody>
      </p:sp>
      <p:pic>
        <p:nvPicPr>
          <p:cNvPr id="5" name="Picture 4" descr="A lone figure holding a magnifying glass inspects a group of small, human-like figures.&#10;&#10;AI-generated content may be incorrect.">
            <a:extLst>
              <a:ext uri="{FF2B5EF4-FFF2-40B4-BE49-F238E27FC236}">
                <a16:creationId xmlns:a16="http://schemas.microsoft.com/office/drawing/2014/main" id="{3581B81B-C530-EFF6-43DE-0FC538028392}"/>
              </a:ext>
            </a:extLst>
          </p:cNvPr>
          <p:cNvPicPr>
            <a:picLocks noChangeAspect="1"/>
          </p:cNvPicPr>
          <p:nvPr/>
        </p:nvPicPr>
        <p:blipFill>
          <a:blip r:embed="rId3"/>
          <a:stretch>
            <a:fillRect/>
          </a:stretch>
        </p:blipFill>
        <p:spPr>
          <a:xfrm>
            <a:off x="7944513" y="4091030"/>
            <a:ext cx="3105150" cy="2381250"/>
          </a:xfrm>
          <a:prstGeom prst="rect">
            <a:avLst/>
          </a:prstGeom>
        </p:spPr>
      </p:pic>
    </p:spTree>
    <p:extLst>
      <p:ext uri="{BB962C8B-B14F-4D97-AF65-F5344CB8AC3E}">
        <p14:creationId xmlns:p14="http://schemas.microsoft.com/office/powerpoint/2010/main" val="1469849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7117F-69DF-A158-7042-E78EFD5CEBE1}"/>
              </a:ext>
            </a:extLst>
          </p:cNvPr>
          <p:cNvSpPr>
            <a:spLocks noGrp="1"/>
          </p:cNvSpPr>
          <p:nvPr>
            <p:ph type="title"/>
          </p:nvPr>
        </p:nvSpPr>
        <p:spPr/>
        <p:txBody>
          <a:bodyPr/>
          <a:lstStyle/>
          <a:p>
            <a:pPr algn="ctr"/>
            <a:r>
              <a:rPr lang="en-US" dirty="0">
                <a:solidFill>
                  <a:prstClr val="black"/>
                </a:solidFill>
              </a:rPr>
              <a:t>2026</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Grant and Programs</a:t>
            </a:r>
            <a:endParaRPr lang="en-US" dirty="0"/>
          </a:p>
        </p:txBody>
      </p:sp>
      <p:pic>
        <p:nvPicPr>
          <p:cNvPr id="6" name="Picture 5">
            <a:extLst>
              <a:ext uri="{FF2B5EF4-FFF2-40B4-BE49-F238E27FC236}">
                <a16:creationId xmlns:a16="http://schemas.microsoft.com/office/drawing/2014/main" id="{5F3C1BAD-7EE6-C790-E953-498279CAFB8F}"/>
              </a:ext>
            </a:extLst>
          </p:cNvPr>
          <p:cNvPicPr>
            <a:picLocks noChangeAspect="1"/>
          </p:cNvPicPr>
          <p:nvPr/>
        </p:nvPicPr>
        <p:blipFill>
          <a:blip r:embed="rId2"/>
          <a:stretch>
            <a:fillRect/>
          </a:stretch>
        </p:blipFill>
        <p:spPr>
          <a:xfrm>
            <a:off x="733648" y="2560254"/>
            <a:ext cx="10620152" cy="2853175"/>
          </a:xfrm>
          <a:prstGeom prst="rect">
            <a:avLst/>
          </a:prstGeom>
        </p:spPr>
      </p:pic>
    </p:spTree>
    <p:extLst>
      <p:ext uri="{BB962C8B-B14F-4D97-AF65-F5344CB8AC3E}">
        <p14:creationId xmlns:p14="http://schemas.microsoft.com/office/powerpoint/2010/main" val="3117819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1072-B34C-3311-5C0C-6AAB7F66CC1D}"/>
              </a:ext>
            </a:extLst>
          </p:cNvPr>
          <p:cNvSpPr>
            <a:spLocks noGrp="1"/>
          </p:cNvSpPr>
          <p:nvPr>
            <p:ph type="title"/>
          </p:nvPr>
        </p:nvSpPr>
        <p:spPr>
          <a:xfrm>
            <a:off x="838200" y="929148"/>
            <a:ext cx="10515600" cy="1543729"/>
          </a:xfrm>
        </p:spPr>
        <p:txBody>
          <a:bodyPr/>
          <a:lstStyle/>
          <a:p>
            <a:pPr algn="ctr">
              <a:spcAft>
                <a:spcPts val="400"/>
              </a:spcAft>
            </a:pPr>
            <a:r>
              <a:rPr lang="en-US" b="1" dirty="0">
                <a:solidFill>
                  <a:srgbClr val="05537E"/>
                </a:solidFill>
                <a:latin typeface="Arial" panose="020B0604020202020204" pitchFamily="34" charset="0"/>
                <a:cs typeface="Arial" panose="020B0604020202020204" pitchFamily="34" charset="0"/>
              </a:rPr>
              <a:t>Standard Grant</a:t>
            </a:r>
          </a:p>
          <a:p>
            <a:pPr algn="ctr"/>
            <a:endParaRPr lang="en-US" sz="1400" dirty="0">
              <a:solidFill>
                <a:prstClr val="black">
                  <a:lumMod val="65000"/>
                  <a:lumOff val="35000"/>
                </a:prstClr>
              </a:solidFill>
              <a:latin typeface="Arial" panose="020B0604020202020204" pitchFamily="34" charset="0"/>
              <a:cs typeface="Arial" panose="020B0604020202020204" pitchFamily="34" charset="0"/>
            </a:endParaRPr>
          </a:p>
        </p:txBody>
      </p:sp>
      <p:graphicFrame>
        <p:nvGraphicFramePr>
          <p:cNvPr id="5" name="Content Placeholder 4">
            <a:extLst>
              <a:ext uri="{FF2B5EF4-FFF2-40B4-BE49-F238E27FC236}">
                <a16:creationId xmlns:a16="http://schemas.microsoft.com/office/drawing/2014/main" id="{169928CB-A9C8-6245-537B-865A21C7E5F7}"/>
              </a:ext>
            </a:extLst>
          </p:cNvPr>
          <p:cNvGraphicFramePr>
            <a:graphicFrameLocks noGrp="1"/>
          </p:cNvGraphicFramePr>
          <p:nvPr>
            <p:ph sz="half" idx="2"/>
          </p:nvPr>
        </p:nvGraphicFramePr>
        <p:xfrm>
          <a:off x="1338262" y="2581723"/>
          <a:ext cx="9515475" cy="3128963"/>
        </p:xfrm>
        <a:graphic>
          <a:graphicData uri="http://schemas.openxmlformats.org/drawingml/2006/table">
            <a:tbl>
              <a:tblPr firstRow="1" firstCol="1" lastRow="1" lastCol="1" bandRow="1" bandCol="1"/>
              <a:tblGrid>
                <a:gridCol w="2376773">
                  <a:extLst>
                    <a:ext uri="{9D8B030D-6E8A-4147-A177-3AD203B41FA5}">
                      <a16:colId xmlns:a16="http://schemas.microsoft.com/office/drawing/2014/main" val="509865760"/>
                    </a:ext>
                  </a:extLst>
                </a:gridCol>
                <a:gridCol w="2376773">
                  <a:extLst>
                    <a:ext uri="{9D8B030D-6E8A-4147-A177-3AD203B41FA5}">
                      <a16:colId xmlns:a16="http://schemas.microsoft.com/office/drawing/2014/main" val="1653940572"/>
                    </a:ext>
                  </a:extLst>
                </a:gridCol>
                <a:gridCol w="2376773">
                  <a:extLst>
                    <a:ext uri="{9D8B030D-6E8A-4147-A177-3AD203B41FA5}">
                      <a16:colId xmlns:a16="http://schemas.microsoft.com/office/drawing/2014/main" val="1895550309"/>
                    </a:ext>
                  </a:extLst>
                </a:gridCol>
                <a:gridCol w="2385156">
                  <a:extLst>
                    <a:ext uri="{9D8B030D-6E8A-4147-A177-3AD203B41FA5}">
                      <a16:colId xmlns:a16="http://schemas.microsoft.com/office/drawing/2014/main" val="1638940532"/>
                    </a:ext>
                  </a:extLst>
                </a:gridCol>
              </a:tblGrid>
              <a:tr h="864537">
                <a:tc>
                  <a:txBody>
                    <a:bodyPr/>
                    <a:lstStyle/>
                    <a:p>
                      <a:pPr algn="ctr">
                        <a:lnSpc>
                          <a:spcPct val="103000"/>
                        </a:lnSpc>
                        <a:spcBef>
                          <a:spcPts val="285"/>
                        </a:spcBef>
                        <a:buNone/>
                      </a:pPr>
                      <a:r>
                        <a:rPr lang="en-US" sz="1400" b="1" spc="-10" dirty="0">
                          <a:solidFill>
                            <a:srgbClr val="FFFFFF"/>
                          </a:solidFill>
                          <a:effectLst/>
                          <a:latin typeface="Arial" panose="020B0604020202020204" pitchFamily="34" charset="0"/>
                          <a:ea typeface="Arial" panose="020B0604020202020204" pitchFamily="34" charset="0"/>
                          <a:cs typeface="Arial" panose="020B0604020202020204" pitchFamily="34" charset="0"/>
                        </a:rPr>
                        <a:t>ACCREDITATION LEVEL</a:t>
                      </a:r>
                      <a:endParaRPr lang="en-US" sz="1400" dirty="0">
                        <a:effectLst/>
                        <a:latin typeface="Arial" panose="020B0604020202020204" pitchFamily="34" charset="0"/>
                        <a:ea typeface="Arial" panose="020B0604020202020204" pitchFamily="34" charset="0"/>
                        <a:cs typeface="Arial" panose="020B0604020202020204" pitchFamily="34" charset="0"/>
                      </a:endParaRPr>
                    </a:p>
                  </a:txBody>
                  <a:tcPr>
                    <a:lnL>
                      <a:noFill/>
                    </a:lnL>
                    <a:lnR>
                      <a:noFill/>
                    </a:lnR>
                    <a:lnT>
                      <a:noFill/>
                    </a:lnT>
                    <a:lnB>
                      <a:noFill/>
                    </a:lnB>
                    <a:solidFill>
                      <a:srgbClr val="05537E"/>
                    </a:solidFill>
                  </a:tcPr>
                </a:tc>
                <a:tc>
                  <a:txBody>
                    <a:bodyPr/>
                    <a:lstStyle/>
                    <a:p>
                      <a:pPr algn="ctr">
                        <a:lnSpc>
                          <a:spcPct val="103000"/>
                        </a:lnSpc>
                        <a:spcBef>
                          <a:spcPts val="285"/>
                        </a:spcBef>
                        <a:buNone/>
                      </a:pPr>
                      <a:r>
                        <a:rPr lang="en-US" sz="1400" b="1" spc="-10" dirty="0">
                          <a:solidFill>
                            <a:srgbClr val="FFFFFF"/>
                          </a:solidFill>
                          <a:effectLst/>
                          <a:latin typeface="Arial" panose="020B0604020202020204" pitchFamily="34" charset="0"/>
                          <a:ea typeface="Arial" panose="020B0604020202020204" pitchFamily="34" charset="0"/>
                          <a:cs typeface="Arial" panose="020B0604020202020204" pitchFamily="34" charset="0"/>
                        </a:rPr>
                        <a:t>GRANTS </a:t>
                      </a:r>
                      <a:r>
                        <a:rPr lang="en-US" sz="1400" b="1" spc="-30" dirty="0">
                          <a:solidFill>
                            <a:srgbClr val="FFFFFF"/>
                          </a:solidFill>
                          <a:effectLst/>
                          <a:latin typeface="Arial" panose="020B0604020202020204" pitchFamily="34" charset="0"/>
                          <a:ea typeface="Arial" panose="020B0604020202020204" pitchFamily="34" charset="0"/>
                          <a:cs typeface="Arial" panose="020B0604020202020204" pitchFamily="34" charset="0"/>
                        </a:rPr>
                        <a:t>AVAILABLE</a:t>
                      </a:r>
                      <a:endParaRPr lang="en-US" sz="1400" dirty="0">
                        <a:effectLst/>
                        <a:latin typeface="Arial" panose="020B0604020202020204" pitchFamily="34" charset="0"/>
                        <a:ea typeface="Arial" panose="020B0604020202020204" pitchFamily="34" charset="0"/>
                        <a:cs typeface="Arial" panose="020B0604020202020204" pitchFamily="34" charset="0"/>
                      </a:endParaRPr>
                    </a:p>
                  </a:txBody>
                  <a:tcPr>
                    <a:lnL>
                      <a:noFill/>
                    </a:lnL>
                    <a:lnR>
                      <a:noFill/>
                    </a:lnR>
                    <a:lnT>
                      <a:noFill/>
                    </a:lnT>
                    <a:lnB>
                      <a:noFill/>
                    </a:lnB>
                    <a:solidFill>
                      <a:srgbClr val="05537E"/>
                    </a:solidFill>
                  </a:tcPr>
                </a:tc>
                <a:tc>
                  <a:txBody>
                    <a:bodyPr/>
                    <a:lstStyle/>
                    <a:p>
                      <a:pPr algn="ctr">
                        <a:lnSpc>
                          <a:spcPct val="103000"/>
                        </a:lnSpc>
                        <a:spcBef>
                          <a:spcPts val="285"/>
                        </a:spcBef>
                        <a:buNone/>
                      </a:pPr>
                      <a:r>
                        <a:rPr lang="en-US" sz="1400" b="1" spc="-10" dirty="0">
                          <a:solidFill>
                            <a:srgbClr val="FFFFFF"/>
                          </a:solidFill>
                          <a:effectLst/>
                          <a:latin typeface="Arial" panose="020B0604020202020204" pitchFamily="34" charset="0"/>
                          <a:ea typeface="Arial" panose="020B0604020202020204" pitchFamily="34" charset="0"/>
                          <a:cs typeface="Arial" panose="020B0604020202020204" pitchFamily="34" charset="0"/>
                        </a:rPr>
                        <a:t>REIMBURSEMENT LEVEL</a:t>
                      </a:r>
                      <a:endParaRPr lang="en-US" sz="1400" dirty="0">
                        <a:effectLst/>
                        <a:latin typeface="Arial" panose="020B0604020202020204" pitchFamily="34" charset="0"/>
                        <a:ea typeface="Arial" panose="020B0604020202020204" pitchFamily="34" charset="0"/>
                        <a:cs typeface="Arial" panose="020B0604020202020204" pitchFamily="34" charset="0"/>
                      </a:endParaRPr>
                    </a:p>
                  </a:txBody>
                  <a:tcPr>
                    <a:lnL>
                      <a:noFill/>
                    </a:lnL>
                    <a:lnR>
                      <a:noFill/>
                    </a:lnR>
                    <a:lnT>
                      <a:noFill/>
                    </a:lnT>
                    <a:lnB>
                      <a:noFill/>
                    </a:lnB>
                    <a:solidFill>
                      <a:srgbClr val="05537E"/>
                    </a:solidFill>
                  </a:tcPr>
                </a:tc>
                <a:tc>
                  <a:txBody>
                    <a:bodyPr/>
                    <a:lstStyle/>
                    <a:p>
                      <a:pPr algn="ctr">
                        <a:lnSpc>
                          <a:spcPct val="103000"/>
                        </a:lnSpc>
                        <a:spcBef>
                          <a:spcPts val="285"/>
                        </a:spcBef>
                        <a:buNone/>
                      </a:pPr>
                      <a:r>
                        <a:rPr lang="en-US" sz="1400" b="1" spc="-10" dirty="0">
                          <a:solidFill>
                            <a:srgbClr val="FFFFFF"/>
                          </a:solidFill>
                          <a:effectLst/>
                          <a:latin typeface="Arial" panose="020B0604020202020204" pitchFamily="34" charset="0"/>
                          <a:ea typeface="Arial" panose="020B0604020202020204" pitchFamily="34" charset="0"/>
                          <a:cs typeface="Arial" panose="020B0604020202020204" pitchFamily="34" charset="0"/>
                        </a:rPr>
                        <a:t>MAXIMUM REIMBURSEMENT</a:t>
                      </a:r>
                      <a:endParaRPr lang="en-US" sz="1400" dirty="0">
                        <a:effectLst/>
                        <a:latin typeface="Arial" panose="020B0604020202020204" pitchFamily="34" charset="0"/>
                        <a:ea typeface="Arial" panose="020B0604020202020204" pitchFamily="34" charset="0"/>
                        <a:cs typeface="Arial" panose="020B0604020202020204" pitchFamily="34" charset="0"/>
                      </a:endParaRPr>
                    </a:p>
                  </a:txBody>
                  <a:tcPr>
                    <a:lnL>
                      <a:noFill/>
                    </a:lnL>
                    <a:lnR>
                      <a:noFill/>
                    </a:lnR>
                    <a:lnT>
                      <a:noFill/>
                    </a:lnT>
                    <a:lnB>
                      <a:noFill/>
                    </a:lnB>
                    <a:solidFill>
                      <a:srgbClr val="05537E"/>
                    </a:solidFill>
                  </a:tcPr>
                </a:tc>
                <a:extLst>
                  <a:ext uri="{0D108BD9-81ED-4DB2-BD59-A6C34878D82A}">
                    <a16:rowId xmlns:a16="http://schemas.microsoft.com/office/drawing/2014/main" val="4160849757"/>
                  </a:ext>
                </a:extLst>
              </a:tr>
              <a:tr h="557493">
                <a:tc>
                  <a:txBody>
                    <a:bodyPr/>
                    <a:lstStyle/>
                    <a:p>
                      <a:pPr marL="12700" marR="0" algn="ctr">
                        <a:spcBef>
                          <a:spcPts val="715"/>
                        </a:spcBef>
                        <a:buNone/>
                      </a:pPr>
                      <a:r>
                        <a:rPr lang="en-US" sz="2400" b="1"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PLATINUM</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nchor="ct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a:noFill/>
                    </a:lnT>
                    <a:lnB w="12700" cap="flat" cmpd="sng" algn="ctr">
                      <a:solidFill>
                        <a:srgbClr val="05537E"/>
                      </a:solidFill>
                      <a:prstDash val="solid"/>
                      <a:round/>
                      <a:headEnd type="none" w="med" len="med"/>
                      <a:tailEnd type="none" w="med" len="med"/>
                    </a:lnB>
                    <a:noFill/>
                  </a:tcPr>
                </a:tc>
                <a:tc>
                  <a:txBody>
                    <a:bodyPr/>
                    <a:lstStyle/>
                    <a:p>
                      <a:pPr marL="12700" marR="635" algn="ctr">
                        <a:spcBef>
                          <a:spcPts val="740"/>
                        </a:spcBef>
                        <a:buNone/>
                      </a:pPr>
                      <a:r>
                        <a:rPr lang="en-US" sz="2400" b="1"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3*</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a:noFill/>
                    </a:lnT>
                    <a:lnB w="12700" cap="flat" cmpd="sng" algn="ctr">
                      <a:solidFill>
                        <a:srgbClr val="05537E"/>
                      </a:solidFill>
                      <a:prstDash val="solid"/>
                      <a:round/>
                      <a:headEnd type="none" w="med" len="med"/>
                      <a:tailEnd type="none" w="med" len="med"/>
                    </a:lnB>
                    <a:noFill/>
                  </a:tcPr>
                </a:tc>
                <a:tc>
                  <a:txBody>
                    <a:bodyPr/>
                    <a:lstStyle/>
                    <a:p>
                      <a:pPr marL="12700" marR="0" algn="ctr">
                        <a:spcBef>
                          <a:spcPts val="715"/>
                        </a:spcBef>
                        <a:buNone/>
                      </a:pPr>
                      <a:r>
                        <a:rPr lang="en-US" sz="2400" b="1"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80%</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a:noFill/>
                    </a:lnT>
                    <a:lnB w="12700" cap="flat" cmpd="sng" algn="ctr">
                      <a:solidFill>
                        <a:srgbClr val="05537E"/>
                      </a:solidFill>
                      <a:prstDash val="solid"/>
                      <a:round/>
                      <a:headEnd type="none" w="med" len="med"/>
                      <a:tailEnd type="none" w="med" len="med"/>
                    </a:lnB>
                    <a:noFill/>
                  </a:tcPr>
                </a:tc>
                <a:tc>
                  <a:txBody>
                    <a:bodyPr/>
                    <a:lstStyle/>
                    <a:p>
                      <a:pPr marL="12700" marR="0" algn="ctr">
                        <a:spcBef>
                          <a:spcPts val="715"/>
                        </a:spcBef>
                        <a:buNone/>
                      </a:pPr>
                      <a:r>
                        <a:rPr lang="en-US" sz="2400" b="1"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$32,000</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a:noFill/>
                    </a:lnT>
                    <a:lnB w="12700" cap="flat" cmpd="sng" algn="ctr">
                      <a:solidFill>
                        <a:srgbClr val="05537E"/>
                      </a:solidFill>
                      <a:prstDash val="solid"/>
                      <a:round/>
                      <a:headEnd type="none" w="med" len="med"/>
                      <a:tailEnd type="none" w="med" len="med"/>
                    </a:lnB>
                    <a:noFill/>
                  </a:tcPr>
                </a:tc>
                <a:extLst>
                  <a:ext uri="{0D108BD9-81ED-4DB2-BD59-A6C34878D82A}">
                    <a16:rowId xmlns:a16="http://schemas.microsoft.com/office/drawing/2014/main" val="4089823049"/>
                  </a:ext>
                </a:extLst>
              </a:tr>
              <a:tr h="550814">
                <a:tc>
                  <a:txBody>
                    <a:bodyPr/>
                    <a:lstStyle/>
                    <a:p>
                      <a:pPr marL="12700" marR="635" algn="ctr">
                        <a:spcBef>
                          <a:spcPts val="715"/>
                        </a:spcBef>
                        <a:buNone/>
                      </a:pPr>
                      <a:r>
                        <a:rPr lang="en-US" sz="2400" b="1" spc="-20" dirty="0">
                          <a:solidFill>
                            <a:srgbClr val="231F20"/>
                          </a:solidFill>
                          <a:effectLst/>
                          <a:latin typeface="Arial" panose="020B0604020202020204" pitchFamily="34" charset="0"/>
                          <a:ea typeface="Arial" panose="020B0604020202020204" pitchFamily="34" charset="0"/>
                          <a:cs typeface="Arial" panose="020B0604020202020204" pitchFamily="34" charset="0"/>
                        </a:rPr>
                        <a:t>GOLD</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635" algn="ctr">
                        <a:spcBef>
                          <a:spcPts val="740"/>
                        </a:spcBef>
                        <a:buNone/>
                      </a:pPr>
                      <a:r>
                        <a:rPr lang="en-US" sz="2400" b="1"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3*</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0" algn="ctr">
                        <a:spcBef>
                          <a:spcPts val="715"/>
                        </a:spcBef>
                        <a:buNone/>
                      </a:pPr>
                      <a:r>
                        <a:rPr lang="en-US" sz="2400" b="1"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60%</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635" algn="ctr">
                        <a:spcBef>
                          <a:spcPts val="715"/>
                        </a:spcBef>
                        <a:buNone/>
                      </a:pPr>
                      <a:r>
                        <a:rPr lang="en-US" sz="2400" b="1"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$24,000</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extLst>
                  <a:ext uri="{0D108BD9-81ED-4DB2-BD59-A6C34878D82A}">
                    <a16:rowId xmlns:a16="http://schemas.microsoft.com/office/drawing/2014/main" val="634480331"/>
                  </a:ext>
                </a:extLst>
              </a:tr>
              <a:tr h="598626">
                <a:tc>
                  <a:txBody>
                    <a:bodyPr/>
                    <a:lstStyle/>
                    <a:p>
                      <a:pPr marL="12700" marR="635" algn="ctr">
                        <a:spcBef>
                          <a:spcPts val="715"/>
                        </a:spcBef>
                        <a:buNone/>
                      </a:pPr>
                      <a:r>
                        <a:rPr lang="en-US" sz="2400" b="1"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SILVER**</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635" algn="ctr">
                        <a:spcBef>
                          <a:spcPts val="715"/>
                        </a:spcBef>
                        <a:buNone/>
                      </a:pPr>
                      <a:r>
                        <a:rPr lang="en-US" sz="2400" b="1" spc="-50" dirty="0">
                          <a:solidFill>
                            <a:srgbClr val="231F20"/>
                          </a:solidFill>
                          <a:effectLst/>
                          <a:latin typeface="Arial" panose="020B0604020202020204" pitchFamily="34" charset="0"/>
                          <a:ea typeface="Arial" panose="020B0604020202020204" pitchFamily="34" charset="0"/>
                          <a:cs typeface="Arial" panose="020B0604020202020204" pitchFamily="34" charset="0"/>
                        </a:rPr>
                        <a:t>1</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635" algn="ctr">
                        <a:spcBef>
                          <a:spcPts val="715"/>
                        </a:spcBef>
                        <a:buNone/>
                      </a:pPr>
                      <a:r>
                        <a:rPr lang="en-US" sz="2400" b="1"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50%</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635" algn="ctr">
                        <a:spcBef>
                          <a:spcPts val="715"/>
                        </a:spcBef>
                        <a:buNone/>
                      </a:pPr>
                      <a:r>
                        <a:rPr lang="en-US" sz="2400" b="1"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$20,000</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extLst>
                  <a:ext uri="{0D108BD9-81ED-4DB2-BD59-A6C34878D82A}">
                    <a16:rowId xmlns:a16="http://schemas.microsoft.com/office/drawing/2014/main" val="3076545361"/>
                  </a:ext>
                </a:extLst>
              </a:tr>
              <a:tr h="557493">
                <a:tc>
                  <a:txBody>
                    <a:bodyPr/>
                    <a:lstStyle/>
                    <a:p>
                      <a:pPr marL="12700" marR="635" algn="ctr">
                        <a:spcBef>
                          <a:spcPts val="715"/>
                        </a:spcBef>
                        <a:buNone/>
                      </a:pPr>
                      <a:r>
                        <a:rPr lang="en-US" sz="2400" b="1"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BRONZE**</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635" algn="ctr">
                        <a:spcBef>
                          <a:spcPts val="715"/>
                        </a:spcBef>
                        <a:buNone/>
                      </a:pPr>
                      <a:r>
                        <a:rPr lang="en-US" sz="2400" b="1" spc="-50" dirty="0">
                          <a:solidFill>
                            <a:srgbClr val="231F20"/>
                          </a:solidFill>
                          <a:effectLst/>
                          <a:latin typeface="Arial" panose="020B0604020202020204" pitchFamily="34" charset="0"/>
                          <a:ea typeface="Arial" panose="020B0604020202020204" pitchFamily="34" charset="0"/>
                          <a:cs typeface="Arial" panose="020B0604020202020204" pitchFamily="34" charset="0"/>
                        </a:rPr>
                        <a:t>1</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635" algn="ctr">
                        <a:spcBef>
                          <a:spcPts val="715"/>
                        </a:spcBef>
                        <a:buNone/>
                      </a:pPr>
                      <a:r>
                        <a:rPr lang="en-US" sz="2400" b="1" spc="-25" dirty="0">
                          <a:solidFill>
                            <a:srgbClr val="231F20"/>
                          </a:solidFill>
                          <a:effectLst/>
                          <a:latin typeface="Arial" panose="020B0604020202020204" pitchFamily="34" charset="0"/>
                          <a:ea typeface="Arial" panose="020B0604020202020204" pitchFamily="34" charset="0"/>
                          <a:cs typeface="Arial" panose="020B0604020202020204" pitchFamily="34" charset="0"/>
                        </a:rPr>
                        <a:t>50%</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tc>
                  <a:txBody>
                    <a:bodyPr/>
                    <a:lstStyle/>
                    <a:p>
                      <a:pPr marL="12700" marR="635" algn="ctr">
                        <a:spcBef>
                          <a:spcPts val="715"/>
                        </a:spcBef>
                        <a:buNone/>
                      </a:pPr>
                      <a:r>
                        <a:rPr lang="en-US" sz="2400" b="1" spc="-10" dirty="0">
                          <a:solidFill>
                            <a:srgbClr val="231F20"/>
                          </a:solidFill>
                          <a:effectLst/>
                          <a:latin typeface="Arial" panose="020B0604020202020204" pitchFamily="34" charset="0"/>
                          <a:ea typeface="Arial" panose="020B0604020202020204" pitchFamily="34" charset="0"/>
                          <a:cs typeface="Arial" panose="020B0604020202020204" pitchFamily="34" charset="0"/>
                        </a:rPr>
                        <a:t>$20,000</a:t>
                      </a:r>
                      <a:endParaRPr lang="en-US" sz="2400" dirty="0">
                        <a:effectLst/>
                        <a:latin typeface="Arial" panose="020B0604020202020204" pitchFamily="34" charset="0"/>
                        <a:ea typeface="Arial" panose="020B0604020202020204" pitchFamily="34" charset="0"/>
                        <a:cs typeface="Arial" panose="020B0604020202020204" pitchFamily="34" charset="0"/>
                      </a:endParaRPr>
                    </a:p>
                  </a:txBody>
                  <a:tcPr>
                    <a:lnL w="12700" cap="flat" cmpd="sng" algn="ctr">
                      <a:solidFill>
                        <a:srgbClr val="05537E"/>
                      </a:solidFill>
                      <a:prstDash val="solid"/>
                      <a:round/>
                      <a:headEnd type="none" w="med" len="med"/>
                      <a:tailEnd type="none" w="med" len="med"/>
                    </a:lnL>
                    <a:lnR w="12700" cap="flat" cmpd="sng" algn="ctr">
                      <a:solidFill>
                        <a:srgbClr val="05537E"/>
                      </a:solidFill>
                      <a:prstDash val="solid"/>
                      <a:round/>
                      <a:headEnd type="none" w="med" len="med"/>
                      <a:tailEnd type="none" w="med" len="med"/>
                    </a:lnR>
                    <a:lnT w="12700" cap="flat" cmpd="sng" algn="ctr">
                      <a:solidFill>
                        <a:srgbClr val="05537E"/>
                      </a:solidFill>
                      <a:prstDash val="solid"/>
                      <a:round/>
                      <a:headEnd type="none" w="med" len="med"/>
                      <a:tailEnd type="none" w="med" len="med"/>
                    </a:lnT>
                    <a:lnB w="12700" cap="flat" cmpd="sng" algn="ctr">
                      <a:solidFill>
                        <a:srgbClr val="05537E"/>
                      </a:solidFill>
                      <a:prstDash val="solid"/>
                      <a:round/>
                      <a:headEnd type="none" w="med" len="med"/>
                      <a:tailEnd type="none" w="med" len="med"/>
                    </a:lnB>
                    <a:noFill/>
                  </a:tcPr>
                </a:tc>
                <a:extLst>
                  <a:ext uri="{0D108BD9-81ED-4DB2-BD59-A6C34878D82A}">
                    <a16:rowId xmlns:a16="http://schemas.microsoft.com/office/drawing/2014/main" val="4056557362"/>
                  </a:ext>
                </a:extLst>
              </a:tr>
            </a:tbl>
          </a:graphicData>
        </a:graphic>
      </p:graphicFrame>
    </p:spTree>
    <p:extLst>
      <p:ext uri="{BB962C8B-B14F-4D97-AF65-F5344CB8AC3E}">
        <p14:creationId xmlns:p14="http://schemas.microsoft.com/office/powerpoint/2010/main" val="2864147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1DE8DE-E5B7-CD7B-573E-32FD64B10C6D}"/>
              </a:ext>
            </a:extLst>
          </p:cNvPr>
          <p:cNvSpPr>
            <a:spLocks noGrp="1"/>
          </p:cNvSpPr>
          <p:nvPr>
            <p:ph type="title"/>
          </p:nvPr>
        </p:nvSpPr>
        <p:spPr/>
        <p:txBody>
          <a:bodyPr/>
          <a:lstStyle/>
          <a:p>
            <a:pPr algn="ctr"/>
            <a:r>
              <a:rPr lang="en-US" dirty="0"/>
              <a:t>The National Guidelines for Apprenticeship Standards  NGAS</a:t>
            </a:r>
          </a:p>
        </p:txBody>
      </p:sp>
      <p:sp>
        <p:nvSpPr>
          <p:cNvPr id="6" name="Content Placeholder 5">
            <a:extLst>
              <a:ext uri="{FF2B5EF4-FFF2-40B4-BE49-F238E27FC236}">
                <a16:creationId xmlns:a16="http://schemas.microsoft.com/office/drawing/2014/main" id="{47EEA919-DEFC-594D-B3B7-5E782C3974D1}"/>
              </a:ext>
            </a:extLst>
          </p:cNvPr>
          <p:cNvSpPr>
            <a:spLocks noGrp="1"/>
          </p:cNvSpPr>
          <p:nvPr>
            <p:ph sz="half" idx="1"/>
          </p:nvPr>
        </p:nvSpPr>
        <p:spPr>
          <a:xfrm>
            <a:off x="1575197" y="2705519"/>
            <a:ext cx="9041606" cy="3005167"/>
          </a:xfrm>
        </p:spPr>
        <p:txBody>
          <a:bodyPr>
            <a:normAutofit/>
          </a:bodyPr>
          <a:lstStyle/>
          <a:p>
            <a:pPr marL="0" indent="0">
              <a:buNone/>
            </a:pPr>
            <a:r>
              <a:rPr lang="en-US" dirty="0">
                <a:latin typeface="Arial" panose="020B0604020202020204" pitchFamily="34" charset="0"/>
                <a:cs typeface="Arial" panose="020B0604020202020204" pitchFamily="34" charset="0"/>
              </a:rPr>
              <a:t>Option 1: Hours- Based Hybrid</a:t>
            </a:r>
          </a:p>
          <a:p>
            <a:pPr>
              <a:buSzPct val="55000"/>
              <a:buFont typeface="Wingdings" panose="05000000000000000000" pitchFamily="2" charset="2"/>
              <a:buChar char="ü"/>
            </a:pPr>
            <a:r>
              <a:rPr lang="en-US" sz="2000" dirty="0">
                <a:latin typeface="Arial" panose="020B0604020202020204" pitchFamily="34" charset="0"/>
                <a:cs typeface="Arial" panose="020B0604020202020204" pitchFamily="34" charset="0"/>
              </a:rPr>
              <a:t>Structured primarily around on-the-job learning hours</a:t>
            </a:r>
          </a:p>
          <a:p>
            <a:pPr>
              <a:buSzPct val="55000"/>
              <a:buFont typeface="Wingdings" panose="05000000000000000000" pitchFamily="2" charset="2"/>
              <a:buChar char="ü"/>
            </a:pPr>
            <a:r>
              <a:rPr lang="en-US" sz="2000" dirty="0">
                <a:latin typeface="Arial" panose="020B0604020202020204" pitchFamily="34" charset="0"/>
                <a:cs typeface="Arial" panose="020B0604020202020204" pitchFamily="34" charset="0"/>
              </a:rPr>
              <a:t>6,400 – 7,200 OJL hours ( approximately 4-5 years)</a:t>
            </a:r>
          </a:p>
          <a:p>
            <a:pPr>
              <a:buSzPct val="55000"/>
              <a:buFont typeface="Wingdings" panose="05000000000000000000" pitchFamily="2" charset="2"/>
              <a:buChar char="ü"/>
            </a:pPr>
            <a:r>
              <a:rPr lang="en-US" sz="2000" dirty="0">
                <a:latin typeface="Arial" panose="020B0604020202020204" pitchFamily="34" charset="0"/>
                <a:cs typeface="Arial" panose="020B0604020202020204" pitchFamily="34" charset="0"/>
              </a:rPr>
              <a:t>Minimum 144 hours per year of related training</a:t>
            </a:r>
          </a:p>
          <a:p>
            <a:pPr>
              <a:buSzPct val="55000"/>
              <a:buFont typeface="Wingdings" panose="05000000000000000000" pitchFamily="2" charset="2"/>
              <a:buChar char="ü"/>
            </a:pPr>
            <a:r>
              <a:rPr lang="en-US" sz="2000" dirty="0">
                <a:latin typeface="Arial" panose="020B0604020202020204" pitchFamily="34" charset="0"/>
                <a:cs typeface="Arial" panose="020B0604020202020204" pitchFamily="34" charset="0"/>
              </a:rPr>
              <a:t>Wage progression based on time,  typically every 6- 12 months</a:t>
            </a:r>
          </a:p>
        </p:txBody>
      </p:sp>
    </p:spTree>
    <p:extLst>
      <p:ext uri="{BB962C8B-B14F-4D97-AF65-F5344CB8AC3E}">
        <p14:creationId xmlns:p14="http://schemas.microsoft.com/office/powerpoint/2010/main" val="3176839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A89F2-C556-03FA-9E7F-1302AA3AD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0E863-363E-B512-24CA-509B4DC4AC91}"/>
              </a:ext>
            </a:extLst>
          </p:cNvPr>
          <p:cNvSpPr>
            <a:spLocks noGrp="1"/>
          </p:cNvSpPr>
          <p:nvPr>
            <p:ph type="ctrTitle"/>
          </p:nvPr>
        </p:nvSpPr>
        <p:spPr>
          <a:xfrm>
            <a:off x="1571065" y="1107982"/>
            <a:ext cx="9144000" cy="956544"/>
          </a:xfrm>
        </p:spPr>
        <p:txBody>
          <a:bodyPr>
            <a:normAutofit fontScale="90000"/>
          </a:bodyPr>
          <a:lstStyle/>
          <a:p>
            <a:pPr algn="ct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The National Guidelines for Apprenticeship Standards NGAS</a:t>
            </a:r>
            <a:endParaRPr lang="en-US" dirty="0"/>
          </a:p>
        </p:txBody>
      </p:sp>
      <p:sp>
        <p:nvSpPr>
          <p:cNvPr id="3" name="Subtitle 2">
            <a:extLst>
              <a:ext uri="{FF2B5EF4-FFF2-40B4-BE49-F238E27FC236}">
                <a16:creationId xmlns:a16="http://schemas.microsoft.com/office/drawing/2014/main" id="{0A9A7337-00E3-C924-0516-240FBDB8365F}"/>
              </a:ext>
            </a:extLst>
          </p:cNvPr>
          <p:cNvSpPr>
            <a:spLocks noGrp="1"/>
          </p:cNvSpPr>
          <p:nvPr>
            <p:ph type="subTitle" idx="1"/>
          </p:nvPr>
        </p:nvSpPr>
        <p:spPr>
          <a:xfrm>
            <a:off x="1524000" y="2424905"/>
            <a:ext cx="9144000" cy="3444735"/>
          </a:xfrm>
        </p:spPr>
        <p:txBody>
          <a:bodyPr>
            <a:normAutofit/>
          </a:bodyPr>
          <a:lstStyle/>
          <a:p>
            <a:r>
              <a:rPr lang="en-US" sz="2000" dirty="0">
                <a:latin typeface="Arial" panose="020B0604020202020204" pitchFamily="34" charset="0"/>
                <a:cs typeface="Arial" panose="020B0604020202020204" pitchFamily="34" charset="0"/>
              </a:rPr>
              <a:t>Option 2: (New )Competency- Based Hybrid</a:t>
            </a:r>
          </a:p>
          <a:p>
            <a:pPr marL="342900" marR="0" lvl="0" indent="-342900">
              <a:lnSpc>
                <a:spcPts val="1500"/>
              </a:lnSpc>
              <a:spcAft>
                <a:spcPts val="800"/>
              </a:spcAft>
              <a:buSzPct val="100000"/>
              <a:buFont typeface="Arial" panose="020B0604020202020204" pitchFamily="34" charset="0"/>
              <a:buChar char="•"/>
              <a:tabLst>
                <a:tab pos="457200" algn="l"/>
              </a:tabLst>
            </a:pPr>
            <a:r>
              <a:rPr lang="en-US" sz="2000" kern="0" dirty="0">
                <a:effectLst/>
                <a:latin typeface="Arial" panose="020B0604020202020204" pitchFamily="34" charset="0"/>
                <a:ea typeface="Times New Roman" panose="02020603050405020304" pitchFamily="18" charset="0"/>
                <a:cs typeface="Arial" panose="020B0604020202020204" pitchFamily="34" charset="0"/>
              </a:rPr>
              <a:t>Structured around </a:t>
            </a:r>
            <a:r>
              <a:rPr lang="en-US" sz="2000" b="1" kern="0" dirty="0">
                <a:effectLst/>
                <a:latin typeface="Arial" panose="020B0604020202020204" pitchFamily="34" charset="0"/>
                <a:ea typeface="Times New Roman" panose="02020603050405020304" pitchFamily="18" charset="0"/>
                <a:cs typeface="Arial" panose="020B0604020202020204" pitchFamily="34" charset="0"/>
              </a:rPr>
              <a:t>competency attainment using a credit system</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ts val="1500"/>
              </a:lnSpc>
              <a:spcAft>
                <a:spcPts val="800"/>
              </a:spcAft>
              <a:buSzPct val="100000"/>
              <a:buFont typeface="Arial" panose="020B0604020202020204" pitchFamily="34" charset="0"/>
              <a:buChar char="•"/>
              <a:tabLst>
                <a:tab pos="457200" algn="l"/>
              </a:tabLst>
            </a:pPr>
            <a:r>
              <a:rPr lang="en-US" sz="2000" b="1" kern="0" dirty="0">
                <a:effectLst/>
                <a:latin typeface="Arial" panose="020B0604020202020204" pitchFamily="34" charset="0"/>
                <a:ea typeface="Times New Roman" panose="02020603050405020304" pitchFamily="18" charset="0"/>
                <a:cs typeface="Arial" panose="020B0604020202020204" pitchFamily="34" charset="0"/>
              </a:rPr>
              <a:t>40 credits required</a:t>
            </a:r>
            <a:r>
              <a:rPr lang="en-US" sz="2000" kern="0" dirty="0">
                <a:effectLst/>
                <a:latin typeface="Arial" panose="020B0604020202020204" pitchFamily="34" charset="0"/>
                <a:ea typeface="Times New Roman" panose="02020603050405020304" pitchFamily="18" charset="0"/>
                <a:cs typeface="Arial" panose="020B0604020202020204" pitchFamily="34" charset="0"/>
              </a:rPr>
              <a:t> for program completion</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ts val="1500"/>
              </a:lnSpc>
              <a:spcAft>
                <a:spcPts val="800"/>
              </a:spcAft>
              <a:buSzPct val="100000"/>
              <a:buFont typeface="Arial" panose="020B0604020202020204" pitchFamily="34" charset="0"/>
              <a:buChar char="•"/>
              <a:tabLst>
                <a:tab pos="457200" algn="l"/>
              </a:tabLst>
            </a:pPr>
            <a:r>
              <a:rPr lang="en-US" sz="2000" b="1" kern="0" dirty="0">
                <a:effectLst/>
                <a:latin typeface="Arial" panose="020B0604020202020204" pitchFamily="34" charset="0"/>
                <a:ea typeface="Times New Roman" panose="02020603050405020304" pitchFamily="18" charset="0"/>
                <a:cs typeface="Arial" panose="020B0604020202020204" pitchFamily="34" charset="0"/>
              </a:rPr>
              <a:t>Minimum 2,000 OJL hours</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ts val="1500"/>
              </a:lnSpc>
              <a:spcAft>
                <a:spcPts val="800"/>
              </a:spcAft>
              <a:buSzPct val="100000"/>
              <a:buFont typeface="Arial" panose="020B0604020202020204" pitchFamily="34" charset="0"/>
              <a:buChar char="•"/>
              <a:tabLst>
                <a:tab pos="457200" algn="l"/>
              </a:tabLst>
            </a:pPr>
            <a:r>
              <a:rPr lang="en-US" sz="2000" kern="0" dirty="0">
                <a:effectLst/>
                <a:latin typeface="Arial" panose="020B0604020202020204" pitchFamily="34" charset="0"/>
                <a:ea typeface="Times New Roman" panose="02020603050405020304" pitchFamily="18" charset="0"/>
                <a:cs typeface="Arial" panose="020B0604020202020204" pitchFamily="34" charset="0"/>
              </a:rPr>
              <a:t>Related training must be offered</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ts val="1500"/>
              </a:lnSpc>
              <a:spcAft>
                <a:spcPts val="800"/>
              </a:spcAft>
              <a:buSzPct val="100000"/>
              <a:buFont typeface="Arial" panose="020B0604020202020204" pitchFamily="34" charset="0"/>
              <a:buChar char="•"/>
              <a:tabLst>
                <a:tab pos="457200" algn="l"/>
              </a:tabLst>
            </a:pPr>
            <a:r>
              <a:rPr lang="en-US" sz="2000" b="1" kern="0" dirty="0">
                <a:effectLst/>
                <a:latin typeface="Arial" panose="020B0604020202020204" pitchFamily="34" charset="0"/>
                <a:ea typeface="Times New Roman" panose="02020603050405020304" pitchFamily="18" charset="0"/>
                <a:cs typeface="Arial" panose="020B0604020202020204" pitchFamily="34" charset="0"/>
              </a:rPr>
              <a:t>Wage progression </a:t>
            </a:r>
            <a:r>
              <a:rPr lang="en-US" sz="2000" kern="0" dirty="0">
                <a:effectLst/>
                <a:latin typeface="Arial" panose="020B0604020202020204" pitchFamily="34" charset="0"/>
                <a:ea typeface="Times New Roman" panose="02020603050405020304" pitchFamily="18" charset="0"/>
                <a:cs typeface="Arial" panose="020B0604020202020204" pitchFamily="34" charset="0"/>
              </a:rPr>
              <a:t>tied to credits earned, with no time‑based requirements</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a:p>
            <a:pPr marL="457200" indent="-457200">
              <a:buFont typeface="Arial" panose="020B0604020202020204" pitchFamily="34" charset="0"/>
              <a:buChar char="•"/>
            </a:pPr>
            <a:endParaRPr lang="en-US" dirty="0"/>
          </a:p>
          <a:p>
            <a:endParaRPr lang="en-US" sz="2800" dirty="0"/>
          </a:p>
          <a:p>
            <a:pPr marL="914400" lvl="1" indent="-457200">
              <a:buFont typeface="Arial" panose="020B0604020202020204" pitchFamily="34" charset="0"/>
              <a:buChar char="•"/>
            </a:pPr>
            <a:endParaRPr lang="en-US" dirty="0"/>
          </a:p>
        </p:txBody>
      </p:sp>
    </p:spTree>
    <p:extLst>
      <p:ext uri="{BB962C8B-B14F-4D97-AF65-F5344CB8AC3E}">
        <p14:creationId xmlns:p14="http://schemas.microsoft.com/office/powerpoint/2010/main" val="1607761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he image illustrates a flowchart for selecting a completion pathway for a program, detailing required competencies, elective options, and credit totals across different categories.  AI-generated content may be incorrect.">
            <a:extLst>
              <a:ext uri="{FF2B5EF4-FFF2-40B4-BE49-F238E27FC236}">
                <a16:creationId xmlns:a16="http://schemas.microsoft.com/office/drawing/2014/main" id="{78332963-02DC-0207-D915-E64F9C61D9C1}"/>
              </a:ext>
            </a:extLst>
          </p:cNvPr>
          <p:cNvPicPr>
            <a:picLocks noChangeAspect="1"/>
          </p:cNvPicPr>
          <p:nvPr/>
        </p:nvPicPr>
        <p:blipFill>
          <a:blip r:embed="rId2"/>
          <a:stretch>
            <a:fillRect/>
          </a:stretch>
        </p:blipFill>
        <p:spPr>
          <a:xfrm>
            <a:off x="604842" y="822437"/>
            <a:ext cx="10882303" cy="6035563"/>
          </a:xfrm>
          <a:prstGeom prst="rect">
            <a:avLst/>
          </a:prstGeom>
        </p:spPr>
      </p:pic>
    </p:spTree>
    <p:extLst>
      <p:ext uri="{BB962C8B-B14F-4D97-AF65-F5344CB8AC3E}">
        <p14:creationId xmlns:p14="http://schemas.microsoft.com/office/powerpoint/2010/main" val="1198667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A7DC1-1EEE-935F-7611-D84315AEEEAA}"/>
              </a:ext>
            </a:extLst>
          </p:cNvPr>
          <p:cNvSpPr>
            <a:spLocks noGrp="1"/>
          </p:cNvSpPr>
          <p:nvPr>
            <p:ph type="ctrTitle"/>
          </p:nvPr>
        </p:nvSpPr>
        <p:spPr>
          <a:xfrm>
            <a:off x="1524000" y="1252614"/>
            <a:ext cx="9144000" cy="956544"/>
          </a:xfrm>
        </p:spPr>
        <p:txBody>
          <a:bodyPr/>
          <a:lstStyle/>
          <a:p>
            <a:r>
              <a:rPr lang="en-US" dirty="0"/>
              <a:t>Implementation – Things to Consider</a:t>
            </a:r>
          </a:p>
        </p:txBody>
      </p:sp>
      <p:sp>
        <p:nvSpPr>
          <p:cNvPr id="3" name="Subtitle 2">
            <a:extLst>
              <a:ext uri="{FF2B5EF4-FFF2-40B4-BE49-F238E27FC236}">
                <a16:creationId xmlns:a16="http://schemas.microsoft.com/office/drawing/2014/main" id="{A85A7DFB-06EA-E093-4F39-C29256A0C890}"/>
              </a:ext>
            </a:extLst>
          </p:cNvPr>
          <p:cNvSpPr>
            <a:spLocks noGrp="1"/>
          </p:cNvSpPr>
          <p:nvPr>
            <p:ph type="subTitle" idx="1"/>
          </p:nvPr>
        </p:nvSpPr>
        <p:spPr>
          <a:xfrm>
            <a:off x="1524000" y="2307943"/>
            <a:ext cx="10097386" cy="3943996"/>
          </a:xfrm>
        </p:spPr>
        <p:txBody>
          <a:bodyPr>
            <a:normAutofit/>
          </a:bodyPr>
          <a:lstStyle/>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Develop Competency Tests and Sign off Forms </a:t>
            </a:r>
            <a:r>
              <a:rPr lang="en-US" sz="2400" dirty="0">
                <a:solidFill>
                  <a:srgbClr val="0070C0"/>
                </a:solidFill>
                <a:latin typeface="Arial" panose="020B0604020202020204" pitchFamily="34" charset="0"/>
                <a:cs typeface="Arial" panose="020B0604020202020204" pitchFamily="34" charset="0"/>
              </a:rPr>
              <a:t>(ITI Assist)</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Logistics for Testing</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Completely Restructure Training Program around Competencies, not “years”</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Wage Progression must be added to CBA</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Training of all Contractors and Key personnel</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Formulate a Transition Plan</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Modify Your Apprenticeship Standards </a:t>
            </a:r>
            <a:r>
              <a:rPr lang="en-US" sz="2400" dirty="0">
                <a:solidFill>
                  <a:srgbClr val="C00000"/>
                </a:solidFill>
                <a:latin typeface="Arial" panose="020B0604020202020204" pitchFamily="34" charset="0"/>
                <a:cs typeface="Arial" panose="020B0604020202020204" pitchFamily="34" charset="0"/>
              </a:rPr>
              <a:t>(Educate SAA)</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9882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he image showcases a modern architectural structure, likely a building, with an open, modern design, and is associated with Rowan University's Articulation Partnership.  AI-generated content may be incorrect.">
            <a:extLst>
              <a:ext uri="{FF2B5EF4-FFF2-40B4-BE49-F238E27FC236}">
                <a16:creationId xmlns:a16="http://schemas.microsoft.com/office/drawing/2014/main" id="{DBC249C1-3A7A-5065-D569-C7CD89F1DFBA}"/>
              </a:ext>
            </a:extLst>
          </p:cNvPr>
          <p:cNvPicPr>
            <a:picLocks noChangeAspect="1"/>
          </p:cNvPicPr>
          <p:nvPr/>
        </p:nvPicPr>
        <p:blipFill>
          <a:blip r:embed="rId3"/>
          <a:stretch>
            <a:fillRect/>
          </a:stretch>
        </p:blipFill>
        <p:spPr>
          <a:xfrm>
            <a:off x="0" y="0"/>
            <a:ext cx="12457174" cy="6961473"/>
          </a:xfrm>
          <a:prstGeom prst="rect">
            <a:avLst/>
          </a:prstGeom>
        </p:spPr>
      </p:pic>
    </p:spTree>
    <p:extLst>
      <p:ext uri="{BB962C8B-B14F-4D97-AF65-F5344CB8AC3E}">
        <p14:creationId xmlns:p14="http://schemas.microsoft.com/office/powerpoint/2010/main" val="2691490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7DE7-12B6-B939-2418-2D2E5AF8A524}"/>
              </a:ext>
            </a:extLst>
          </p:cNvPr>
          <p:cNvSpPr>
            <a:spLocks noGrp="1"/>
          </p:cNvSpPr>
          <p:nvPr>
            <p:ph type="ctrTitle"/>
          </p:nvPr>
        </p:nvSpPr>
        <p:spPr>
          <a:xfrm>
            <a:off x="1524000" y="1050082"/>
            <a:ext cx="9144000" cy="956544"/>
          </a:xfrm>
        </p:spPr>
        <p:txBody>
          <a:bodyPr/>
          <a:lstStyle/>
          <a:p>
            <a:pPr algn="ctr"/>
            <a:r>
              <a:rPr lang="en-US" dirty="0"/>
              <a:t>Rowan University</a:t>
            </a:r>
          </a:p>
        </p:txBody>
      </p:sp>
      <p:sp>
        <p:nvSpPr>
          <p:cNvPr id="3" name="Subtitle 2">
            <a:extLst>
              <a:ext uri="{FF2B5EF4-FFF2-40B4-BE49-F238E27FC236}">
                <a16:creationId xmlns:a16="http://schemas.microsoft.com/office/drawing/2014/main" id="{B2C5B95B-A27B-1FC0-B998-82C9B4279709}"/>
              </a:ext>
            </a:extLst>
          </p:cNvPr>
          <p:cNvSpPr>
            <a:spLocks noGrp="1"/>
          </p:cNvSpPr>
          <p:nvPr>
            <p:ph type="subTitle" idx="1"/>
          </p:nvPr>
        </p:nvSpPr>
        <p:spPr>
          <a:xfrm>
            <a:off x="1524000" y="2113459"/>
            <a:ext cx="9144000" cy="3614946"/>
          </a:xfrm>
        </p:spPr>
        <p:txBody>
          <a:bodyPr>
            <a:normAutofit fontScale="92500" lnSpcReduction="20000"/>
          </a:bodyPr>
          <a:lstStyle/>
          <a:p>
            <a:pPr marL="347472" indent="-347472" algn="l" rtl="0" eaLnBrk="1" latinLnBrk="0" hangingPunct="1">
              <a:lnSpc>
                <a:spcPct val="90000"/>
              </a:lnSpc>
              <a:spcBef>
                <a:spcPts val="1000"/>
              </a:spcBef>
              <a:buFont typeface="Arial" panose="020B0604020202020204" pitchFamily="34" charset="0"/>
              <a:buChar cha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Bachelor of Arts in Construction Management (BACM)</a:t>
            </a:r>
            <a:endParaRPr lang="en-US" sz="2200" dirty="0">
              <a:solidFill>
                <a:srgbClr val="000000"/>
              </a:solidFill>
              <a:effectLst/>
              <a:latin typeface="Arial" panose="020B0604020202020204" pitchFamily="34" charset="0"/>
              <a:cs typeface="Arial" panose="020B0604020202020204" pitchFamily="34" charset="0"/>
            </a:endParaRPr>
          </a:p>
          <a:p>
            <a:pPr marL="347472" indent="-347472" algn="l" rtl="0" eaLnBrk="1" latinLnBrk="0" hangingPunct="1">
              <a:lnSpc>
                <a:spcPct val="90000"/>
              </a:lnSpc>
              <a:spcBef>
                <a:spcPts val="1000"/>
              </a:spcBef>
              <a:buFont typeface="Arial" panose="020B0604020202020204" pitchFamily="34" charset="0"/>
              <a:buChar char="•"/>
            </a:pPr>
            <a:r>
              <a:rPr lang="en-US" sz="2200" dirty="0">
                <a:solidFill>
                  <a:srgbClr val="000000"/>
                </a:solidFill>
                <a:effectLst/>
                <a:latin typeface="Arial" panose="020B0604020202020204" pitchFamily="34" charset="0"/>
              </a:rPr>
              <a:t>SMART members who have completed an apprenticeship are awarded 56 college credits.</a:t>
            </a:r>
          </a:p>
          <a:p>
            <a:pPr marL="347472" indent="-347472" algn="l" rtl="0" eaLnBrk="1" latinLnBrk="0" hangingPunct="1">
              <a:lnSpc>
                <a:spcPct val="90000"/>
              </a:lnSpc>
              <a:spcBef>
                <a:spcPts val="1000"/>
              </a:spcBef>
              <a:buFont typeface="Arial" panose="020B0604020202020204" pitchFamily="34" charset="0"/>
              <a:buChar char="•"/>
            </a:pPr>
            <a:r>
              <a:rPr lang="en-US" sz="2200" dirty="0">
                <a:solidFill>
                  <a:srgbClr val="000000"/>
                </a:solidFill>
                <a:effectLst/>
                <a:latin typeface="Arial" panose="020B0604020202020204" pitchFamily="34" charset="0"/>
              </a:rPr>
              <a:t>Members holding OSHA 10 or 30 certifications receive an additional 3 credits.</a:t>
            </a:r>
          </a:p>
          <a:p>
            <a:pPr marL="347472" indent="-347472" algn="l" rtl="0" eaLnBrk="1" latinLnBrk="0" hangingPunct="1">
              <a:lnSpc>
                <a:spcPct val="90000"/>
              </a:lnSpc>
              <a:spcBef>
                <a:spcPts val="1000"/>
              </a:spcBef>
              <a:buFont typeface="Arial" panose="020B0604020202020204" pitchFamily="34" charset="0"/>
              <a:buChar char="•"/>
            </a:pPr>
            <a:r>
              <a:rPr lang="en-US" sz="2200" dirty="0">
                <a:solidFill>
                  <a:srgbClr val="000000"/>
                </a:solidFill>
                <a:effectLst/>
                <a:latin typeface="Arial" panose="020B0604020202020204" pitchFamily="34" charset="0"/>
              </a:rPr>
              <a:t>This totals 59 credits, all of which are applicable exclusively to Rowan University.</a:t>
            </a:r>
          </a:p>
          <a:p>
            <a:pPr marL="347472" indent="-347472" algn="l" rtl="0" eaLnBrk="1" latinLnBrk="0" hangingPunct="1">
              <a:lnSpc>
                <a:spcPct val="90000"/>
              </a:lnSpc>
              <a:spcBef>
                <a:spcPts val="1000"/>
              </a:spcBef>
              <a:buFont typeface="Arial" panose="020B0604020202020204" pitchFamily="34" charset="0"/>
              <a:buChar char="•"/>
            </a:pPr>
            <a:r>
              <a:rPr lang="en-US" sz="2200" dirty="0">
                <a:solidFill>
                  <a:srgbClr val="000000"/>
                </a:solidFill>
                <a:effectLst/>
                <a:latin typeface="Arial" panose="020B0604020202020204" pitchFamily="34" charset="0"/>
              </a:rPr>
              <a:t>Rowan University accepts free elective credits with a letter grade of "D" or higher from nationally accredited institutions and credit transfer organizations such as ACE and NCCRS.</a:t>
            </a:r>
          </a:p>
          <a:p>
            <a:pPr marL="347472" indent="-347472" algn="l" rtl="0" eaLnBrk="1" latinLnBrk="0" hangingPunct="1">
              <a:lnSpc>
                <a:spcPct val="90000"/>
              </a:lnSpc>
              <a:spcBef>
                <a:spcPts val="1000"/>
              </a:spcBef>
              <a:buFont typeface="Arial" panose="020B0604020202020204" pitchFamily="34" charset="0"/>
              <a:buChar char="•"/>
            </a:pPr>
            <a:r>
              <a:rPr lang="en-US" sz="2200" dirty="0">
                <a:solidFill>
                  <a:srgbClr val="000000"/>
                </a:solidFill>
                <a:effectLst/>
                <a:latin typeface="Arial" panose="020B0604020202020204" pitchFamily="34" charset="0"/>
              </a:rPr>
              <a:t>A minimum of 30 credit hours must be completed through Rowan.</a:t>
            </a:r>
          </a:p>
          <a:p>
            <a:pPr marL="347472" indent="-347472" algn="l" rtl="0" eaLnBrk="1" latinLnBrk="0" hangingPunct="1">
              <a:lnSpc>
                <a:spcPct val="90000"/>
              </a:lnSpc>
              <a:spcBef>
                <a:spcPts val="1000"/>
              </a:spcBef>
              <a:buFont typeface="Arial" panose="020B0604020202020204" pitchFamily="34" charset="0"/>
              <a:buChar char="•"/>
            </a:pPr>
            <a:r>
              <a:rPr lang="en-US" sz="2200" dirty="0">
                <a:solidFill>
                  <a:srgbClr val="000000"/>
                </a:solidFill>
                <a:effectLst/>
                <a:latin typeface="Arial" panose="020B0604020202020204" pitchFamily="34" charset="0"/>
              </a:rPr>
              <a:t>The program is delivered entirely online.</a:t>
            </a:r>
            <a:endParaRPr lang="en-US" dirty="0"/>
          </a:p>
        </p:txBody>
      </p:sp>
    </p:spTree>
    <p:extLst>
      <p:ext uri="{BB962C8B-B14F-4D97-AF65-F5344CB8AC3E}">
        <p14:creationId xmlns:p14="http://schemas.microsoft.com/office/powerpoint/2010/main" val="3981262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B2E9F-C808-987D-0333-E5277380456A}"/>
              </a:ext>
            </a:extLst>
          </p:cNvPr>
          <p:cNvSpPr>
            <a:spLocks noGrp="1"/>
          </p:cNvSpPr>
          <p:nvPr>
            <p:ph type="ctrTitle"/>
          </p:nvPr>
        </p:nvSpPr>
        <p:spPr>
          <a:xfrm>
            <a:off x="1524000" y="1006311"/>
            <a:ext cx="9144000" cy="956544"/>
          </a:xfrm>
        </p:spPr>
        <p:txBody>
          <a:bodyPr/>
          <a:lstStyle/>
          <a:p>
            <a:pPr algn="ct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Rowan University</a:t>
            </a:r>
            <a:endParaRPr lang="en-US" dirty="0"/>
          </a:p>
        </p:txBody>
      </p:sp>
      <p:sp>
        <p:nvSpPr>
          <p:cNvPr id="5" name="Subtitle 4">
            <a:extLst>
              <a:ext uri="{FF2B5EF4-FFF2-40B4-BE49-F238E27FC236}">
                <a16:creationId xmlns:a16="http://schemas.microsoft.com/office/drawing/2014/main" id="{B65B85D1-3C36-2E44-2F9A-FCDB19A38F5B}"/>
              </a:ext>
            </a:extLst>
          </p:cNvPr>
          <p:cNvSpPr>
            <a:spLocks noGrp="1"/>
          </p:cNvSpPr>
          <p:nvPr>
            <p:ph type="subTitle" idx="1"/>
          </p:nvPr>
        </p:nvSpPr>
        <p:spPr>
          <a:xfrm>
            <a:off x="1524000" y="2146610"/>
            <a:ext cx="9144000" cy="3793014"/>
          </a:xfrm>
        </p:spPr>
        <p:txBody>
          <a:bodyPr>
            <a:normAutofit fontScale="25000" lnSpcReduction="20000"/>
          </a:bodyPr>
          <a:lstStyle/>
          <a:p>
            <a:pPr marL="342900" marR="0" lvl="0" indent="-3429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kumimoji="0" lang="en-US" sz="8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Union members receive </a:t>
            </a:r>
            <a:r>
              <a:rPr kumimoji="0" lang="en-US" sz="8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 25% tuition discount</a:t>
            </a:r>
          </a:p>
          <a:p>
            <a:pPr marR="0" lvl="0" algn="l" defTabSz="914400" rtl="0" eaLnBrk="1" fontAlgn="auto" latinLnBrk="0" hangingPunct="1">
              <a:lnSpc>
                <a:spcPct val="100000"/>
              </a:lnSpc>
              <a:spcBef>
                <a:spcPts val="0"/>
              </a:spcBef>
              <a:spcAft>
                <a:spcPts val="0"/>
              </a:spcAft>
              <a:buClr>
                <a:srgbClr val="000000"/>
              </a:buClr>
              <a:buSzPct val="100000"/>
              <a:tabLst/>
              <a:defRPr/>
            </a:pPr>
            <a:endParaRPr kumimoji="0" lang="en-US" sz="8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kumimoji="0" lang="en-US" sz="8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Published tuition Rates: Cost per credit: $588.63 ($70,635.60)</a:t>
            </a:r>
          </a:p>
          <a:p>
            <a:pPr marR="0" lvl="0" algn="l" defTabSz="914400" rtl="0" eaLnBrk="1" fontAlgn="auto" latinLnBrk="0" hangingPunct="1">
              <a:lnSpc>
                <a:spcPct val="100000"/>
              </a:lnSpc>
              <a:spcBef>
                <a:spcPts val="0"/>
              </a:spcBef>
              <a:spcAft>
                <a:spcPts val="0"/>
              </a:spcAft>
              <a:buClr>
                <a:srgbClr val="000000"/>
              </a:buClr>
              <a:buSzPct val="100000"/>
              <a:tabLst/>
              <a:defRPr/>
            </a:pPr>
            <a:r>
              <a:rPr kumimoji="0" lang="en-US" sz="8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endParaRPr lang="en-US" sz="8000" noProof="0" dirty="0">
              <a:solidFill>
                <a:prstClr val="black"/>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kumimoji="0" lang="en-US" sz="8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NABTU discount: 25% applied = $441.47 p/credit ($52,976.40)</a:t>
            </a:r>
          </a:p>
          <a:p>
            <a:pPr marL="914400" marR="0" lvl="1" indent="-298450" algn="l" defTabSz="914400" rtl="0" eaLnBrk="1" fontAlgn="auto" latinLnBrk="0" hangingPunct="1">
              <a:lnSpc>
                <a:spcPct val="100000"/>
              </a:lnSpc>
              <a:spcBef>
                <a:spcPts val="0"/>
              </a:spcBef>
              <a:spcAft>
                <a:spcPts val="0"/>
              </a:spcAft>
              <a:buClr>
                <a:prstClr val="black"/>
              </a:buClr>
              <a:buSzPts val="1100"/>
              <a:buFontTx/>
              <a:buChar char="•"/>
              <a:tabLst/>
              <a:defRPr/>
            </a:pPr>
            <a:r>
              <a:rPr kumimoji="0" lang="en-US" sz="8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Savings = $17,659.20</a:t>
            </a:r>
            <a:endParaRPr kumimoji="0" lang="en-US" sz="8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0"/>
              </a:spcAft>
              <a:buClr>
                <a:srgbClr val="000000"/>
              </a:buClr>
              <a:buSzPct val="100000"/>
              <a:tabLst/>
              <a:defRPr/>
            </a:pPr>
            <a:endParaRPr kumimoji="0" lang="en-US" sz="8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kumimoji="0" lang="en-US" sz="8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SMART apprenticeship articulation: 56 credits + 3 credits for OSHA 10/30= 59 credits</a:t>
            </a:r>
            <a:endParaRPr lang="en-US" sz="80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endParaRPr kumimoji="0" lang="en-US" sz="8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kumimoji="0" lang="en-US" sz="8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SMART apprentice/member Costs: 61 credits to complete x $441.47 = </a:t>
            </a:r>
            <a:r>
              <a:rPr kumimoji="0" lang="en-US" sz="8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$26,929.67</a:t>
            </a:r>
          </a:p>
          <a:p>
            <a:pPr marR="0" lvl="0" algn="l" defTabSz="914400" rtl="0" eaLnBrk="1" fontAlgn="auto" latinLnBrk="0" hangingPunct="1">
              <a:lnSpc>
                <a:spcPct val="100000"/>
              </a:lnSpc>
              <a:spcBef>
                <a:spcPts val="0"/>
              </a:spcBef>
              <a:spcAft>
                <a:spcPts val="0"/>
              </a:spcAft>
              <a:buClr>
                <a:srgbClr val="000000"/>
              </a:buClr>
              <a:buSzPct val="100000"/>
              <a:tabLst/>
              <a:defRPr/>
            </a:pPr>
            <a:endParaRPr kumimoji="0" lang="en-US" sz="8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kumimoji="0" lang="en-US" sz="8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Total Savings off published rates: $70,635.60 - $26,929.67 = $43,705.93 (62% savings) </a:t>
            </a:r>
          </a:p>
          <a:p>
            <a:pPr marL="342900" marR="0" lvl="0" indent="-3429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endParaRPr kumimoji="0" lang="en-US" sz="1900" b="1"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dirty="0"/>
          </a:p>
        </p:txBody>
      </p:sp>
    </p:spTree>
    <p:extLst>
      <p:ext uri="{BB962C8B-B14F-4D97-AF65-F5344CB8AC3E}">
        <p14:creationId xmlns:p14="http://schemas.microsoft.com/office/powerpoint/2010/main" val="648132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is a document or flyer with contact information for SMART's Rowan Representative, Carmel Senatz, related to education pathways for union labor and building trades.  AI-generated content may be incorrect.">
            <a:extLst>
              <a:ext uri="{FF2B5EF4-FFF2-40B4-BE49-F238E27FC236}">
                <a16:creationId xmlns:a16="http://schemas.microsoft.com/office/drawing/2014/main" id="{519E272D-96BA-2400-1E4A-D13B3B84155B}"/>
              </a:ext>
            </a:extLst>
          </p:cNvPr>
          <p:cNvPicPr>
            <a:picLocks noChangeAspect="1"/>
          </p:cNvPicPr>
          <p:nvPr/>
        </p:nvPicPr>
        <p:blipFill>
          <a:blip r:embed="rId3"/>
          <a:stretch>
            <a:fillRect/>
          </a:stretch>
        </p:blipFill>
        <p:spPr>
          <a:xfrm>
            <a:off x="866726" y="1902748"/>
            <a:ext cx="6401354" cy="3600762"/>
          </a:xfrm>
          <a:prstGeom prst="rect">
            <a:avLst/>
          </a:prstGeom>
        </p:spPr>
      </p:pic>
      <p:pic>
        <p:nvPicPr>
          <p:cNvPr id="6" name="Picture 5" descr="The image displays a QR code with a black and white checkerboard pattern.  AI-generated content may be incorrect.">
            <a:extLst>
              <a:ext uri="{FF2B5EF4-FFF2-40B4-BE49-F238E27FC236}">
                <a16:creationId xmlns:a16="http://schemas.microsoft.com/office/drawing/2014/main" id="{89F1A1A2-7A1D-0F2A-3A93-A659DD8585B0}"/>
              </a:ext>
            </a:extLst>
          </p:cNvPr>
          <p:cNvPicPr>
            <a:picLocks noChangeAspect="1"/>
          </p:cNvPicPr>
          <p:nvPr/>
        </p:nvPicPr>
        <p:blipFill>
          <a:blip r:embed="rId4"/>
          <a:stretch>
            <a:fillRect/>
          </a:stretch>
        </p:blipFill>
        <p:spPr>
          <a:xfrm>
            <a:off x="8693426" y="2702781"/>
            <a:ext cx="2438400" cy="2438400"/>
          </a:xfrm>
          <a:prstGeom prst="rect">
            <a:avLst/>
          </a:prstGeom>
        </p:spPr>
      </p:pic>
      <p:sp>
        <p:nvSpPr>
          <p:cNvPr id="7" name="Title 6">
            <a:extLst>
              <a:ext uri="{FF2B5EF4-FFF2-40B4-BE49-F238E27FC236}">
                <a16:creationId xmlns:a16="http://schemas.microsoft.com/office/drawing/2014/main" id="{87432D3F-5521-057A-4D5B-6E179BD21F43}"/>
              </a:ext>
            </a:extLst>
          </p:cNvPr>
          <p:cNvSpPr>
            <a:spLocks noGrp="1"/>
          </p:cNvSpPr>
          <p:nvPr>
            <p:ph type="title"/>
          </p:nvPr>
        </p:nvSpPr>
        <p:spPr>
          <a:xfrm>
            <a:off x="7876692" y="1486523"/>
            <a:ext cx="3932237" cy="832449"/>
          </a:xfrm>
        </p:spPr>
        <p:txBody>
          <a:bodyPr>
            <a:normAutofit fontScale="90000"/>
          </a:bodyPr>
          <a:lstStyle/>
          <a:p>
            <a:r>
              <a:rPr lang="en-US" dirty="0"/>
              <a:t>SMART Landing page</a:t>
            </a:r>
            <a:br>
              <a:rPr lang="en-US" dirty="0"/>
            </a:br>
            <a:endParaRPr lang="en-US" dirty="0"/>
          </a:p>
        </p:txBody>
      </p:sp>
    </p:spTree>
    <p:extLst>
      <p:ext uri="{BB962C8B-B14F-4D97-AF65-F5344CB8AC3E}">
        <p14:creationId xmlns:p14="http://schemas.microsoft.com/office/powerpoint/2010/main" val="3609873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owan University's online program allows students to complete flexible, 8-week modules for Summer and Fall 2026, with application deadlines and course start dates ranging from April to October.  AI-generated content may be incorrect.">
            <a:extLst>
              <a:ext uri="{FF2B5EF4-FFF2-40B4-BE49-F238E27FC236}">
                <a16:creationId xmlns:a16="http://schemas.microsoft.com/office/drawing/2014/main" id="{44979FE8-7F41-14DC-602D-EC5129212C92}"/>
              </a:ext>
            </a:extLst>
          </p:cNvPr>
          <p:cNvPicPr>
            <a:picLocks noChangeAspect="1"/>
          </p:cNvPicPr>
          <p:nvPr/>
        </p:nvPicPr>
        <p:blipFill>
          <a:blip r:embed="rId3"/>
          <a:stretch>
            <a:fillRect/>
          </a:stretch>
        </p:blipFill>
        <p:spPr>
          <a:xfrm>
            <a:off x="1971945" y="1106760"/>
            <a:ext cx="8596104" cy="4835309"/>
          </a:xfrm>
          <a:prstGeom prst="rect">
            <a:avLst/>
          </a:prstGeom>
        </p:spPr>
      </p:pic>
    </p:spTree>
    <p:extLst>
      <p:ext uri="{BB962C8B-B14F-4D97-AF65-F5344CB8AC3E}">
        <p14:creationId xmlns:p14="http://schemas.microsoft.com/office/powerpoint/2010/main" val="1614153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outlines various resources and support activities provided by the Rowan Articulation Partnership, including promotional materials, virtual and on-site engagement, and events for apprentices, members, and union leadership.  AI-generated content may be incorrect.">
            <a:extLst>
              <a:ext uri="{FF2B5EF4-FFF2-40B4-BE49-F238E27FC236}">
                <a16:creationId xmlns:a16="http://schemas.microsoft.com/office/drawing/2014/main" id="{E7C1535E-A94C-B4AF-ABC8-27656A855F9A}"/>
              </a:ext>
            </a:extLst>
          </p:cNvPr>
          <p:cNvPicPr>
            <a:picLocks noChangeAspect="1"/>
          </p:cNvPicPr>
          <p:nvPr/>
        </p:nvPicPr>
        <p:blipFill>
          <a:blip r:embed="rId2"/>
          <a:stretch>
            <a:fillRect/>
          </a:stretch>
        </p:blipFill>
        <p:spPr>
          <a:xfrm>
            <a:off x="1676017" y="1079665"/>
            <a:ext cx="8839966" cy="4972481"/>
          </a:xfrm>
          <a:prstGeom prst="rect">
            <a:avLst/>
          </a:prstGeom>
        </p:spPr>
      </p:pic>
    </p:spTree>
    <p:extLst>
      <p:ext uri="{BB962C8B-B14F-4D97-AF65-F5344CB8AC3E}">
        <p14:creationId xmlns:p14="http://schemas.microsoft.com/office/powerpoint/2010/main" val="345876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image is a promotional notice for the iTi Sheet Metal and Air Conditioning Industry's new Text Message Update Service, offering different contact numbers for Trustees, Coordinators, and Instructors, with an option to opt out.  AI-generated content may be incorrect.">
            <a:extLst>
              <a:ext uri="{FF2B5EF4-FFF2-40B4-BE49-F238E27FC236}">
                <a16:creationId xmlns:a16="http://schemas.microsoft.com/office/drawing/2014/main" id="{0594A9CA-F797-5C7E-508B-2AE2942BECCE}"/>
              </a:ext>
            </a:extLst>
          </p:cNvPr>
          <p:cNvPicPr>
            <a:picLocks noChangeAspect="1"/>
          </p:cNvPicPr>
          <p:nvPr/>
        </p:nvPicPr>
        <p:blipFill>
          <a:blip r:embed="rId3"/>
          <a:stretch>
            <a:fillRect/>
          </a:stretch>
        </p:blipFill>
        <p:spPr>
          <a:xfrm>
            <a:off x="-150930" y="-20507"/>
            <a:ext cx="12342930" cy="6899013"/>
          </a:xfrm>
          <a:prstGeom prst="rect">
            <a:avLst/>
          </a:prstGeom>
        </p:spPr>
      </p:pic>
    </p:spTree>
    <p:extLst>
      <p:ext uri="{BB962C8B-B14F-4D97-AF65-F5344CB8AC3E}">
        <p14:creationId xmlns:p14="http://schemas.microsoft.com/office/powerpoint/2010/main" val="1444809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5F15-14B2-5E40-818F-C409A6109826}"/>
              </a:ext>
            </a:extLst>
          </p:cNvPr>
          <p:cNvSpPr>
            <a:spLocks noGrp="1"/>
          </p:cNvSpPr>
          <p:nvPr>
            <p:ph type="ctrTitle"/>
          </p:nvPr>
        </p:nvSpPr>
        <p:spPr>
          <a:xfrm>
            <a:off x="1599063" y="1617260"/>
            <a:ext cx="9144000" cy="1508681"/>
          </a:xfrm>
        </p:spPr>
        <p:txBody>
          <a:bodyPr>
            <a:normAutofit fontScale="90000"/>
          </a:bodyPr>
          <a:lstStyle/>
          <a:p>
            <a:pPr marL="0" marR="0" algn="ctr">
              <a:lnSpc>
                <a:spcPct val="125000"/>
              </a:lnSpc>
            </a:pPr>
            <a:r>
              <a:rPr lang="en-US" sz="4000" b="1" kern="1800" dirty="0">
                <a:solidFill>
                  <a:srgbClr val="266FA0"/>
                </a:solidFill>
                <a:effectLst/>
                <a:latin typeface="Helvetica" panose="020B0604020202020204" pitchFamily="34" charset="0"/>
                <a:ea typeface="Times New Roman" panose="02020603050405020304" pitchFamily="18" charset="0"/>
                <a:cs typeface="Aptos" panose="020B0004020202020204" pitchFamily="34" charset="0"/>
              </a:rPr>
              <a:t>Bias and Belonging </a:t>
            </a:r>
            <a:br>
              <a:rPr lang="en-US" sz="2800" dirty="0">
                <a:effectLst/>
                <a:latin typeface="Aptos" panose="020B0004020202020204" pitchFamily="34" charset="0"/>
                <a:ea typeface="Aptos" panose="020B0004020202020204" pitchFamily="34" charset="0"/>
                <a:cs typeface="Aptos" panose="020B0004020202020204" pitchFamily="34" charset="0"/>
              </a:rPr>
            </a:br>
            <a:r>
              <a:rPr lang="en-US" sz="4000" b="1" dirty="0">
                <a:solidFill>
                  <a:srgbClr val="266FA0"/>
                </a:solidFill>
                <a:effectLst/>
                <a:latin typeface="Helvetica" panose="020B0604020202020204" pitchFamily="34" charset="0"/>
                <a:ea typeface="Aptos" panose="020B0004020202020204" pitchFamily="34" charset="0"/>
              </a:rPr>
              <a:t>Trainer Conference June 16-17</a:t>
            </a:r>
            <a:br>
              <a:rPr lang="en-US" sz="4000" b="1" dirty="0">
                <a:solidFill>
                  <a:srgbClr val="266FA0"/>
                </a:solidFill>
                <a:effectLst/>
                <a:latin typeface="Helvetica" panose="020B0604020202020204" pitchFamily="34" charset="0"/>
                <a:ea typeface="Aptos" panose="020B0004020202020204" pitchFamily="34" charset="0"/>
              </a:rPr>
            </a:br>
            <a:r>
              <a:rPr lang="en-US" sz="4000" b="1" dirty="0">
                <a:solidFill>
                  <a:srgbClr val="266FA0"/>
                </a:solidFill>
                <a:effectLst/>
                <a:latin typeface="Helvetica" panose="020B0604020202020204" pitchFamily="34" charset="0"/>
                <a:ea typeface="Aptos" panose="020B0004020202020204" pitchFamily="34" charset="0"/>
              </a:rPr>
              <a:t>Falls Church, VA</a:t>
            </a:r>
            <a:endParaRPr lang="en-US" dirty="0"/>
          </a:p>
        </p:txBody>
      </p:sp>
      <p:sp>
        <p:nvSpPr>
          <p:cNvPr id="5" name="TextBox 4">
            <a:extLst>
              <a:ext uri="{FF2B5EF4-FFF2-40B4-BE49-F238E27FC236}">
                <a16:creationId xmlns:a16="http://schemas.microsoft.com/office/drawing/2014/main" id="{E13E0E1D-5F60-1626-8CAD-B62F4A626B8D}"/>
              </a:ext>
            </a:extLst>
          </p:cNvPr>
          <p:cNvSpPr txBox="1"/>
          <p:nvPr/>
        </p:nvSpPr>
        <p:spPr>
          <a:xfrm>
            <a:off x="1982804" y="3125941"/>
            <a:ext cx="8104472" cy="2632003"/>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tab pos="457200" algn="l"/>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Meet staff from across the industry (SMART, SMACNA, and the ITI) and build relationships</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tab pos="457200" algn="l"/>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Share stories about how members have been positively impacted by the Bias and Belonging program</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tab pos="457200" algn="l"/>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Collaborate to document lessons learned and improve best practices</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tab pos="457200" algn="l"/>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Gain knowledge and skills that deepen your abilities as a trainer and facilitator</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tab pos="457200" algn="l"/>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Share ideas for how we will move forward </a:t>
            </a:r>
          </a:p>
        </p:txBody>
      </p:sp>
    </p:spTree>
    <p:extLst>
      <p:ext uri="{BB962C8B-B14F-4D97-AF65-F5344CB8AC3E}">
        <p14:creationId xmlns:p14="http://schemas.microsoft.com/office/powerpoint/2010/main" val="2500645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The image features a promotional flyer for a merger of ITI, NEMI, and SMOHIT into the National Energy Management Institute, with an upcoming conference in Sheet Metal Industry to be held in September 2026 in Atlanta, Georgia.  AI-generated content may be incorrect.">
            <a:extLst>
              <a:ext uri="{FF2B5EF4-FFF2-40B4-BE49-F238E27FC236}">
                <a16:creationId xmlns:a16="http://schemas.microsoft.com/office/drawing/2014/main" id="{26572483-6FD9-53A7-797B-2776B4829F5B}"/>
              </a:ext>
            </a:extLst>
          </p:cNvPr>
          <p:cNvPicPr>
            <a:picLocks noChangeAspect="1"/>
          </p:cNvPicPr>
          <p:nvPr/>
        </p:nvPicPr>
        <p:blipFill>
          <a:blip r:embed="rId2"/>
          <a:stretch>
            <a:fillRect/>
          </a:stretch>
        </p:blipFill>
        <p:spPr>
          <a:xfrm>
            <a:off x="0" y="0"/>
            <a:ext cx="12193057" cy="6858594"/>
          </a:xfrm>
          <a:prstGeom prst="rect">
            <a:avLst/>
          </a:prstGeom>
        </p:spPr>
      </p:pic>
    </p:spTree>
    <p:extLst>
      <p:ext uri="{BB962C8B-B14F-4D97-AF65-F5344CB8AC3E}">
        <p14:creationId xmlns:p14="http://schemas.microsoft.com/office/powerpoint/2010/main" val="1348566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1E13A6-DC08-2807-0283-4CC85532240D}"/>
              </a:ext>
            </a:extLst>
          </p:cNvPr>
          <p:cNvSpPr>
            <a:spLocks noGrp="1"/>
          </p:cNvSpPr>
          <p:nvPr>
            <p:ph type="title"/>
          </p:nvPr>
        </p:nvSpPr>
        <p:spPr>
          <a:xfrm>
            <a:off x="838200" y="954845"/>
            <a:ext cx="10515600" cy="828046"/>
          </a:xfrm>
        </p:spPr>
        <p:txBody>
          <a:bodyPr/>
          <a:lstStyle/>
          <a:p>
            <a:pPr algn="ctr"/>
            <a:r>
              <a:rPr lang="en-US" dirty="0"/>
              <a:t>Any Questions</a:t>
            </a:r>
          </a:p>
        </p:txBody>
      </p:sp>
      <p:pic>
        <p:nvPicPr>
          <p:cNvPr id="7" name="Picture 6" descr="The image depicts a large, close-packed array of black chess pieces, with a yellow question mark symbol prominently placed in the center.  AI-generated content may be incorrect.">
            <a:extLst>
              <a:ext uri="{FF2B5EF4-FFF2-40B4-BE49-F238E27FC236}">
                <a16:creationId xmlns:a16="http://schemas.microsoft.com/office/drawing/2014/main" id="{A52FCD9A-31C3-82BB-EB32-01641AE41859}"/>
              </a:ext>
            </a:extLst>
          </p:cNvPr>
          <p:cNvPicPr>
            <a:picLocks noChangeAspect="1"/>
          </p:cNvPicPr>
          <p:nvPr/>
        </p:nvPicPr>
        <p:blipFill>
          <a:blip r:embed="rId2"/>
          <a:stretch>
            <a:fillRect/>
          </a:stretch>
        </p:blipFill>
        <p:spPr>
          <a:xfrm>
            <a:off x="1205822" y="2011492"/>
            <a:ext cx="9780355" cy="4053887"/>
          </a:xfrm>
          <a:prstGeom prst="rect">
            <a:avLst/>
          </a:prstGeom>
        </p:spPr>
      </p:pic>
    </p:spTree>
    <p:extLst>
      <p:ext uri="{BB962C8B-B14F-4D97-AF65-F5344CB8AC3E}">
        <p14:creationId xmlns:p14="http://schemas.microsoft.com/office/powerpoint/2010/main" val="3985493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EDA217-7789-7B50-8B51-DEEDEF892BD0}"/>
              </a:ext>
            </a:extLst>
          </p:cNvPr>
          <p:cNvSpPr txBox="1"/>
          <p:nvPr/>
        </p:nvSpPr>
        <p:spPr>
          <a:xfrm>
            <a:off x="452846" y="2708225"/>
            <a:ext cx="4457700" cy="1348126"/>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Administrator: John P Jackson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hlinkClick r:id="rId2"/>
              </a:rPr>
              <a:t>jjackson@sheetmetal-iti.org</a:t>
            </a: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201-835-5646</a:t>
            </a:r>
          </a:p>
        </p:txBody>
      </p:sp>
      <p:pic>
        <p:nvPicPr>
          <p:cNvPr id="6" name="Picture 5" descr="The image shows a QR code with a person's face superimposed on it.&#10;&#10;AI-generated content may be incorrect.">
            <a:extLst>
              <a:ext uri="{FF2B5EF4-FFF2-40B4-BE49-F238E27FC236}">
                <a16:creationId xmlns:a16="http://schemas.microsoft.com/office/drawing/2014/main" id="{CC7CC3A2-5F22-9E82-0569-AE18DFA1C001}"/>
              </a:ext>
            </a:extLst>
          </p:cNvPr>
          <p:cNvPicPr>
            <a:picLocks noChangeAspect="1"/>
          </p:cNvPicPr>
          <p:nvPr/>
        </p:nvPicPr>
        <p:blipFill>
          <a:blip r:embed="rId3"/>
          <a:stretch>
            <a:fillRect/>
          </a:stretch>
        </p:blipFill>
        <p:spPr>
          <a:xfrm>
            <a:off x="3048000" y="3705520"/>
            <a:ext cx="1892972" cy="1970093"/>
          </a:xfrm>
          <a:prstGeom prst="rect">
            <a:avLst/>
          </a:prstGeom>
        </p:spPr>
      </p:pic>
      <p:sp>
        <p:nvSpPr>
          <p:cNvPr id="8" name="TextBox 7">
            <a:extLst>
              <a:ext uri="{FF2B5EF4-FFF2-40B4-BE49-F238E27FC236}">
                <a16:creationId xmlns:a16="http://schemas.microsoft.com/office/drawing/2014/main" id="{D82E1F19-ACF1-E401-7F2C-8E50DD7FEB99}"/>
              </a:ext>
            </a:extLst>
          </p:cNvPr>
          <p:cNvSpPr txBox="1"/>
          <p:nvPr/>
        </p:nvSpPr>
        <p:spPr>
          <a:xfrm>
            <a:off x="3048000" y="1550789"/>
            <a:ext cx="6096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ITI Contacts</a:t>
            </a:r>
          </a:p>
        </p:txBody>
      </p:sp>
      <p:sp>
        <p:nvSpPr>
          <p:cNvPr id="10" name="TextBox 9">
            <a:extLst>
              <a:ext uri="{FF2B5EF4-FFF2-40B4-BE49-F238E27FC236}">
                <a16:creationId xmlns:a16="http://schemas.microsoft.com/office/drawing/2014/main" id="{47BE4D41-C125-3B76-5E02-4C5623157212}"/>
              </a:ext>
            </a:extLst>
          </p:cNvPr>
          <p:cNvSpPr txBox="1"/>
          <p:nvPr/>
        </p:nvSpPr>
        <p:spPr>
          <a:xfrm>
            <a:off x="5543006" y="2708225"/>
            <a:ext cx="4457700" cy="1680525"/>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Program Administrator: Joseph J Potesta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hlinkClick r:id="rId4"/>
              </a:rPr>
              <a:t>jpotesta@sheetmetal-iti.org</a:t>
            </a: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317-373-6474</a:t>
            </a:r>
          </a:p>
        </p:txBody>
      </p:sp>
      <p:pic>
        <p:nvPicPr>
          <p:cNvPr id="12" name="Picture 11" descr="The image shows a QR code being scanned, presumably for a contactless payment or digital interaction.&#10;&#10;AI-generated content may be incorrect.">
            <a:extLst>
              <a:ext uri="{FF2B5EF4-FFF2-40B4-BE49-F238E27FC236}">
                <a16:creationId xmlns:a16="http://schemas.microsoft.com/office/drawing/2014/main" id="{9152AC2F-1573-24DA-FA75-9574E62BC96B}"/>
              </a:ext>
            </a:extLst>
          </p:cNvPr>
          <p:cNvPicPr>
            <a:picLocks noChangeAspect="1"/>
          </p:cNvPicPr>
          <p:nvPr/>
        </p:nvPicPr>
        <p:blipFill>
          <a:blip r:embed="rId5"/>
          <a:stretch>
            <a:fillRect/>
          </a:stretch>
        </p:blipFill>
        <p:spPr>
          <a:xfrm>
            <a:off x="9771771" y="3767247"/>
            <a:ext cx="1878340" cy="1846638"/>
          </a:xfrm>
          <a:prstGeom prst="rect">
            <a:avLst/>
          </a:prstGeom>
        </p:spPr>
      </p:pic>
    </p:spTree>
    <p:extLst>
      <p:ext uri="{BB962C8B-B14F-4D97-AF65-F5344CB8AC3E}">
        <p14:creationId xmlns:p14="http://schemas.microsoft.com/office/powerpoint/2010/main" val="143340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E52DF2-6802-459B-AC2A-AF976DEB1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153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Looking up view of a skyscraper&#10;&#10;Description automatically generated">
            <a:extLst>
              <a:ext uri="{FF2B5EF4-FFF2-40B4-BE49-F238E27FC236}">
                <a16:creationId xmlns:a16="http://schemas.microsoft.com/office/drawing/2014/main" id="{6AEC1443-1D48-5D28-D696-5878B7806D8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20" y="10"/>
            <a:ext cx="7320707" cy="6857985"/>
          </a:xfrm>
          <a:prstGeom prst="rect">
            <a:avLst/>
          </a:prstGeom>
        </p:spPr>
      </p:pic>
      <p:sp>
        <p:nvSpPr>
          <p:cNvPr id="2" name="Title 1">
            <a:extLst>
              <a:ext uri="{FF2B5EF4-FFF2-40B4-BE49-F238E27FC236}">
                <a16:creationId xmlns:a16="http://schemas.microsoft.com/office/drawing/2014/main" id="{A9F76F1D-8A04-7FCB-2F27-35948CC28E52}"/>
              </a:ext>
            </a:extLst>
          </p:cNvPr>
          <p:cNvSpPr>
            <a:spLocks noGrp="1"/>
          </p:cNvSpPr>
          <p:nvPr>
            <p:ph type="ctrTitle"/>
          </p:nvPr>
        </p:nvSpPr>
        <p:spPr>
          <a:xfrm>
            <a:off x="7709618" y="3429000"/>
            <a:ext cx="4315968" cy="2910492"/>
          </a:xfrm>
        </p:spPr>
        <p:txBody>
          <a:bodyPr anchor="t">
            <a:noAutofit/>
          </a:bodyPr>
          <a:lstStyle/>
          <a:p>
            <a:pPr algn="ctr"/>
            <a:r>
              <a:rPr lang="en-US" dirty="0"/>
              <a:t>ERAC 2026</a:t>
            </a:r>
            <a:br>
              <a:rPr lang="en-US" dirty="0"/>
            </a:br>
            <a:r>
              <a:rPr lang="en-US" dirty="0"/>
              <a:t>NEMI Update</a:t>
            </a:r>
            <a:br>
              <a:rPr lang="en-US" dirty="0"/>
            </a:br>
            <a:endParaRPr lang="en-US" dirty="0"/>
          </a:p>
        </p:txBody>
      </p:sp>
      <p:sp>
        <p:nvSpPr>
          <p:cNvPr id="6" name="Rectangle 5">
            <a:extLst>
              <a:ext uri="{FF2B5EF4-FFF2-40B4-BE49-F238E27FC236}">
                <a16:creationId xmlns:a16="http://schemas.microsoft.com/office/drawing/2014/main" id="{FE0CC4F3-31C5-DED0-03B7-D6B4A65AC559}"/>
              </a:ext>
            </a:extLst>
          </p:cNvPr>
          <p:cNvSpPr/>
          <p:nvPr/>
        </p:nvSpPr>
        <p:spPr>
          <a:xfrm>
            <a:off x="-8259" y="1767016"/>
            <a:ext cx="5334021" cy="5090984"/>
          </a:xfrm>
          <a:prstGeom prst="rect">
            <a:avLst/>
          </a:prstGeom>
          <a:solidFill>
            <a:srgbClr val="007CC3">
              <a:alpha val="8620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9F2F0B6-24DA-BE38-68E9-24DB807D4376}"/>
              </a:ext>
            </a:extLst>
          </p:cNvPr>
          <p:cNvPicPr>
            <a:picLocks noChangeAspect="1"/>
          </p:cNvPicPr>
          <p:nvPr/>
        </p:nvPicPr>
        <p:blipFill>
          <a:blip r:embed="rId4"/>
          <a:stretch>
            <a:fillRect/>
          </a:stretch>
        </p:blipFill>
        <p:spPr>
          <a:xfrm>
            <a:off x="8069725" y="1114536"/>
            <a:ext cx="3595755" cy="1218478"/>
          </a:xfrm>
          <a:prstGeom prst="rect">
            <a:avLst/>
          </a:prstGeom>
        </p:spPr>
      </p:pic>
      <p:sp>
        <p:nvSpPr>
          <p:cNvPr id="12" name="TextBox 11">
            <a:extLst>
              <a:ext uri="{FF2B5EF4-FFF2-40B4-BE49-F238E27FC236}">
                <a16:creationId xmlns:a16="http://schemas.microsoft.com/office/drawing/2014/main" id="{7408DD09-1A35-C2E8-4DE3-CD734FE74E6A}"/>
              </a:ext>
            </a:extLst>
          </p:cNvPr>
          <p:cNvSpPr txBox="1"/>
          <p:nvPr/>
        </p:nvSpPr>
        <p:spPr>
          <a:xfrm>
            <a:off x="877329" y="2662235"/>
            <a:ext cx="4040659" cy="2862322"/>
          </a:xfrm>
          <a:prstGeom prst="rect">
            <a:avLst/>
          </a:prstGeom>
          <a:noFill/>
        </p:spPr>
        <p:txBody>
          <a:bodyPr wrap="square" rtlCol="0">
            <a:spAutoFit/>
          </a:bodyPr>
          <a:lstStyle/>
          <a:p>
            <a:r>
              <a:rPr lang="en-US" sz="3200" b="1">
                <a:solidFill>
                  <a:schemeClr val="bg1"/>
                </a:solidFill>
                <a:latin typeface="+mj-lt"/>
              </a:rPr>
              <a:t>MAKING </a:t>
            </a:r>
          </a:p>
          <a:p>
            <a:r>
              <a:rPr lang="en-US" sz="3200" b="1">
                <a:solidFill>
                  <a:schemeClr val="bg1"/>
                </a:solidFill>
                <a:latin typeface="+mj-lt"/>
              </a:rPr>
              <a:t>ENVIRONMENTS </a:t>
            </a:r>
          </a:p>
          <a:p>
            <a:r>
              <a:rPr lang="en-US" sz="3200" b="1">
                <a:solidFill>
                  <a:schemeClr val="bg1"/>
                </a:solidFill>
                <a:latin typeface="+mj-lt"/>
              </a:rPr>
              <a:t>SAFER </a:t>
            </a:r>
          </a:p>
          <a:p>
            <a:r>
              <a:rPr lang="en-US" sz="2800">
                <a:solidFill>
                  <a:schemeClr val="bg1"/>
                </a:solidFill>
                <a:latin typeface="+mj-lt"/>
              </a:rPr>
              <a:t>for people in schools, hospitals and commercial buildings nationwide.</a:t>
            </a:r>
          </a:p>
        </p:txBody>
      </p:sp>
    </p:spTree>
    <p:extLst>
      <p:ext uri="{BB962C8B-B14F-4D97-AF65-F5344CB8AC3E}">
        <p14:creationId xmlns:p14="http://schemas.microsoft.com/office/powerpoint/2010/main" val="2236514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A7FC23-5FC1-AD2A-EBEB-6F3FC5E6EFC4}"/>
              </a:ext>
            </a:extLst>
          </p:cNvPr>
          <p:cNvSpPr>
            <a:spLocks noGrp="1"/>
          </p:cNvSpPr>
          <p:nvPr>
            <p:ph type="ftr" sz="quarter" idx="11"/>
          </p:nvPr>
        </p:nvSpPr>
        <p:spPr/>
        <p:txBody>
          <a:bodyPr/>
          <a:lstStyle/>
          <a:p>
            <a:r>
              <a:rPr lang="en-US"/>
              <a:t>NEMIONLINE.ORG</a:t>
            </a:r>
          </a:p>
        </p:txBody>
      </p:sp>
      <p:pic>
        <p:nvPicPr>
          <p:cNvPr id="5" name="Picture 4">
            <a:extLst>
              <a:ext uri="{FF2B5EF4-FFF2-40B4-BE49-F238E27FC236}">
                <a16:creationId xmlns:a16="http://schemas.microsoft.com/office/drawing/2014/main" id="{12F1978F-0DFE-DFF0-5986-E7D99DF068EC}"/>
              </a:ext>
            </a:extLst>
          </p:cNvPr>
          <p:cNvPicPr>
            <a:picLocks noChangeAspect="1"/>
          </p:cNvPicPr>
          <p:nvPr/>
        </p:nvPicPr>
        <p:blipFill>
          <a:blip r:embed="rId3"/>
          <a:stretch>
            <a:fillRect/>
          </a:stretch>
        </p:blipFill>
        <p:spPr>
          <a:xfrm>
            <a:off x="1212142" y="681830"/>
            <a:ext cx="9767715" cy="5494340"/>
          </a:xfrm>
          <a:prstGeom prst="rect">
            <a:avLst/>
          </a:prstGeom>
        </p:spPr>
      </p:pic>
    </p:spTree>
    <p:extLst>
      <p:ext uri="{BB962C8B-B14F-4D97-AF65-F5344CB8AC3E}">
        <p14:creationId xmlns:p14="http://schemas.microsoft.com/office/powerpoint/2010/main" val="1004478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D04D7-E049-6AB3-6E3D-A35868EAD023}"/>
              </a:ext>
            </a:extLst>
          </p:cNvPr>
          <p:cNvSpPr>
            <a:spLocks noGrp="1"/>
          </p:cNvSpPr>
          <p:nvPr>
            <p:ph type="title"/>
          </p:nvPr>
        </p:nvSpPr>
        <p:spPr>
          <a:xfrm>
            <a:off x="1862117" y="909663"/>
            <a:ext cx="8467766" cy="1051518"/>
          </a:xfrm>
        </p:spPr>
        <p:txBody>
          <a:bodyPr>
            <a:normAutofit/>
          </a:bodyPr>
          <a:lstStyle/>
          <a:p>
            <a:pPr algn="ctr"/>
            <a:r>
              <a:rPr lang="en-US" sz="4800" b="1" u="sng" dirty="0"/>
              <a:t>Mission Statement &amp; SCOPE</a:t>
            </a:r>
          </a:p>
        </p:txBody>
      </p:sp>
      <p:sp>
        <p:nvSpPr>
          <p:cNvPr id="4" name="Footer Placeholder 3">
            <a:extLst>
              <a:ext uri="{FF2B5EF4-FFF2-40B4-BE49-F238E27FC236}">
                <a16:creationId xmlns:a16="http://schemas.microsoft.com/office/drawing/2014/main" id="{2BE88B38-8831-003B-C93F-6849F52DE0C4}"/>
              </a:ext>
            </a:extLst>
          </p:cNvPr>
          <p:cNvSpPr>
            <a:spLocks noGrp="1"/>
          </p:cNvSpPr>
          <p:nvPr>
            <p:ph type="ftr" sz="quarter" idx="11"/>
          </p:nvPr>
        </p:nvSpPr>
        <p:spPr/>
        <p:txBody>
          <a:bodyPr/>
          <a:lstStyle/>
          <a:p>
            <a:r>
              <a:rPr lang="en-US"/>
              <a:t>NEMIONLINE.ORG</a:t>
            </a:r>
          </a:p>
        </p:txBody>
      </p:sp>
      <p:sp>
        <p:nvSpPr>
          <p:cNvPr id="5" name="Rectangle: Rounded Corners 4">
            <a:extLst>
              <a:ext uri="{FF2B5EF4-FFF2-40B4-BE49-F238E27FC236}">
                <a16:creationId xmlns:a16="http://schemas.microsoft.com/office/drawing/2014/main" id="{EB893704-317D-D20B-5C97-0A99483BE9BA}"/>
              </a:ext>
            </a:extLst>
          </p:cNvPr>
          <p:cNvSpPr/>
          <p:nvPr/>
        </p:nvSpPr>
        <p:spPr>
          <a:xfrm>
            <a:off x="152400" y="2435949"/>
            <a:ext cx="4695825" cy="2958222"/>
          </a:xfrm>
          <a:prstGeom prst="roundRect">
            <a:avLst/>
          </a:prstGeom>
          <a:solidFill>
            <a:srgbClr val="007C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Narrow"/>
                <a:ea typeface="+mn-ea"/>
                <a:cs typeface="+mn-cs"/>
              </a:rPr>
              <a:t>National Energy Management Institute (NEMI) exists to make buildings safe and keep them healthy, while improving energy efficiency</a:t>
            </a:r>
          </a:p>
        </p:txBody>
      </p:sp>
      <p:sp>
        <p:nvSpPr>
          <p:cNvPr id="6" name="Rectangle: Rounded Corners 5">
            <a:extLst>
              <a:ext uri="{FF2B5EF4-FFF2-40B4-BE49-F238E27FC236}">
                <a16:creationId xmlns:a16="http://schemas.microsoft.com/office/drawing/2014/main" id="{BAF10A07-686C-A8EC-9740-0A26CD2699AE}"/>
              </a:ext>
            </a:extLst>
          </p:cNvPr>
          <p:cNvSpPr/>
          <p:nvPr/>
        </p:nvSpPr>
        <p:spPr>
          <a:xfrm>
            <a:off x="4960418" y="2435949"/>
            <a:ext cx="7079182" cy="2958222"/>
          </a:xfrm>
          <a:prstGeom prst="roundRect">
            <a:avLst/>
          </a:prstGeom>
          <a:solidFill>
            <a:srgbClr val="007C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ln>
                  <a:solidFill>
                    <a:schemeClr val="tx1">
                      <a:alpha val="24000"/>
                    </a:schemeClr>
                  </a:solidFill>
                </a:ln>
                <a:solidFill>
                  <a:prstClr val="white"/>
                </a:solidFill>
                <a:uFill>
                  <a:solidFill>
                    <a:schemeClr val="tx1"/>
                  </a:solidFill>
                </a:uFill>
                <a:latin typeface="Arial Narrow"/>
              </a:rPr>
              <a:t>WHAT WE DO:</a:t>
            </a:r>
            <a:endParaRPr lang="en-US" sz="1100" dirty="0">
              <a:ln>
                <a:solidFill>
                  <a:schemeClr val="tx1">
                    <a:alpha val="24000"/>
                  </a:schemeClr>
                </a:solidFill>
              </a:ln>
              <a:solidFill>
                <a:prstClr val="white"/>
              </a:solidFill>
              <a:uFill>
                <a:solidFill>
                  <a:schemeClr val="tx1"/>
                </a:solidFill>
              </a:uFill>
              <a:latin typeface="Arial Narrow"/>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u="sng" dirty="0">
                <a:ln>
                  <a:solidFill>
                    <a:schemeClr val="tx1">
                      <a:alpha val="24000"/>
                    </a:schemeClr>
                  </a:solidFill>
                </a:ln>
                <a:solidFill>
                  <a:prstClr val="white"/>
                </a:solidFill>
                <a:uFill>
                  <a:solidFill>
                    <a:srgbClr val="FF0000"/>
                  </a:solidFill>
                </a:uFill>
                <a:latin typeface="Arial Narrow"/>
              </a:rPr>
              <a:t> </a:t>
            </a:r>
            <a:endParaRPr lang="en-US" sz="3200" u="sng" dirty="0">
              <a:ln>
                <a:solidFill>
                  <a:schemeClr val="tx1">
                    <a:alpha val="24000"/>
                  </a:schemeClr>
                </a:solidFill>
              </a:ln>
              <a:solidFill>
                <a:prstClr val="white"/>
              </a:solidFill>
              <a:uFill>
                <a:solidFill>
                  <a:srgbClr val="FF0000"/>
                </a:solidFill>
              </a:uFill>
              <a:latin typeface="Arial Narrow"/>
            </a:endParaRPr>
          </a:p>
          <a:p>
            <a:pPr marL="285750" marR="0" lvl="0" indent="-285750"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pPr>
            <a:r>
              <a:rPr kumimoji="0" lang="en-US" sz="2800" b="1" i="0" u="none" strike="noStrike" kern="1200" cap="none" spc="0" normalizeH="0" baseline="0" noProof="0" dirty="0">
                <a:solidFill>
                  <a:schemeClr val="bg1"/>
                </a:solidFill>
                <a:uLnTx/>
                <a:uFillTx/>
                <a:latin typeface="Arial Narrow"/>
                <a:ea typeface="+mn-ea"/>
                <a:cs typeface="+mn-cs"/>
              </a:rPr>
              <a:t>Define</a:t>
            </a:r>
            <a:r>
              <a:rPr kumimoji="0" lang="en-US" sz="2800" b="0" i="0" u="none" strike="noStrike" kern="1200" cap="none" spc="0" normalizeH="0" baseline="0" noProof="0" dirty="0">
                <a:solidFill>
                  <a:schemeClr val="bg1"/>
                </a:solidFill>
                <a:uLnTx/>
                <a:uFillTx/>
                <a:latin typeface="Arial Narrow"/>
                <a:ea typeface="+mn-ea"/>
                <a:cs typeface="+mn-cs"/>
              </a:rPr>
              <a:t> </a:t>
            </a:r>
            <a:r>
              <a:rPr kumimoji="0" lang="en-US" sz="2800" b="0" i="0" u="none" strike="noStrike" kern="1200" cap="none" spc="0" normalizeH="0" baseline="0" noProof="0" dirty="0">
                <a:ln>
                  <a:solidFill>
                    <a:schemeClr val="tx1">
                      <a:alpha val="24000"/>
                    </a:schemeClr>
                  </a:solidFill>
                </a:ln>
                <a:solidFill>
                  <a:schemeClr val="bg1"/>
                </a:solidFill>
                <a:effectLst/>
                <a:uLnTx/>
                <a:uFillTx/>
                <a:latin typeface="Arial Narrow"/>
                <a:ea typeface="+mn-ea"/>
                <a:cs typeface="+mn-cs"/>
              </a:rPr>
              <a:t>Market Opportunities</a:t>
            </a:r>
          </a:p>
          <a:p>
            <a:pPr marL="285750" marR="0" lvl="0" indent="-285750"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pPr>
            <a:r>
              <a:rPr kumimoji="0" lang="en-US" sz="2800" b="1" i="0" u="none" strike="noStrike" kern="1200" cap="none" spc="0" normalizeH="0" baseline="0" noProof="0" dirty="0">
                <a:solidFill>
                  <a:schemeClr val="bg1"/>
                </a:solidFill>
                <a:uLnTx/>
                <a:uFillTx/>
                <a:latin typeface="Arial Narrow"/>
                <a:ea typeface="+mn-ea"/>
                <a:cs typeface="+mn-cs"/>
              </a:rPr>
              <a:t>Participate</a:t>
            </a:r>
            <a:r>
              <a:rPr kumimoji="0" lang="en-US" sz="2800" b="0" i="0" u="none" strike="noStrike" kern="1200" cap="none" spc="0" normalizeH="0" baseline="0" noProof="0" dirty="0">
                <a:ln>
                  <a:solidFill>
                    <a:schemeClr val="tx1">
                      <a:alpha val="24000"/>
                    </a:schemeClr>
                  </a:solidFill>
                </a:ln>
                <a:solidFill>
                  <a:schemeClr val="bg1"/>
                </a:solidFill>
                <a:effectLst/>
                <a:uLnTx/>
                <a:uFillTx/>
                <a:latin typeface="Arial Narrow"/>
                <a:ea typeface="+mn-ea"/>
                <a:cs typeface="+mn-cs"/>
              </a:rPr>
              <a:t> in Developing Codes and Standards</a:t>
            </a:r>
          </a:p>
          <a:p>
            <a:pPr marL="285750" marR="0" lvl="0" indent="-285750"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pPr>
            <a:r>
              <a:rPr kumimoji="0" lang="en-US" sz="2800" b="1" i="0" u="none" strike="noStrike" kern="1200" cap="none" spc="0" normalizeH="0" baseline="0" noProof="0" dirty="0">
                <a:solidFill>
                  <a:schemeClr val="bg1"/>
                </a:solidFill>
                <a:uLnTx/>
                <a:uFillTx/>
                <a:latin typeface="Arial Narrow"/>
                <a:ea typeface="+mn-ea"/>
                <a:cs typeface="+mn-cs"/>
              </a:rPr>
              <a:t>Develop</a:t>
            </a:r>
            <a:r>
              <a:rPr kumimoji="0" lang="en-US" sz="2800" b="0" i="0" u="none" strike="noStrike" kern="1200" cap="none" spc="0" normalizeH="0" baseline="0" noProof="0" dirty="0">
                <a:ln>
                  <a:solidFill>
                    <a:schemeClr val="tx1">
                      <a:alpha val="24000"/>
                    </a:schemeClr>
                  </a:solidFill>
                </a:ln>
                <a:solidFill>
                  <a:schemeClr val="bg1"/>
                </a:solidFill>
                <a:effectLst/>
                <a:uLnTx/>
                <a:uFillTx/>
                <a:latin typeface="Arial Narrow"/>
                <a:ea typeface="+mn-ea"/>
                <a:cs typeface="+mn-cs"/>
              </a:rPr>
              <a:t> Industry Recognized Certifications</a:t>
            </a:r>
          </a:p>
          <a:p>
            <a:pPr marL="285750" marR="0" lvl="0" indent="-285750"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pPr>
            <a:r>
              <a:rPr kumimoji="0" lang="en-US" sz="2800" b="1" i="0" u="none" strike="noStrike" kern="1200" cap="none" spc="0" normalizeH="0" baseline="0" noProof="0" dirty="0">
                <a:solidFill>
                  <a:schemeClr val="bg1"/>
                </a:solidFill>
                <a:uLnTx/>
                <a:uFillTx/>
                <a:latin typeface="Arial Narrow"/>
                <a:ea typeface="+mn-ea"/>
                <a:cs typeface="+mn-cs"/>
              </a:rPr>
              <a:t>Provide</a:t>
            </a:r>
            <a:r>
              <a:rPr kumimoji="0" lang="en-US" sz="2800" b="0" i="0" u="none" strike="noStrike" kern="1200" cap="none" spc="0" normalizeH="0" baseline="0" noProof="0" dirty="0">
                <a:ln>
                  <a:solidFill>
                    <a:schemeClr val="tx1">
                      <a:alpha val="24000"/>
                    </a:schemeClr>
                  </a:solidFill>
                </a:ln>
                <a:solidFill>
                  <a:schemeClr val="bg1"/>
                </a:solidFill>
                <a:effectLst/>
                <a:uLnTx/>
                <a:uFillTx/>
                <a:latin typeface="Arial Narrow"/>
                <a:ea typeface="+mn-ea"/>
                <a:cs typeface="+mn-cs"/>
              </a:rPr>
              <a:t> Resources to Support Implementation</a:t>
            </a:r>
          </a:p>
        </p:txBody>
      </p:sp>
    </p:spTree>
    <p:extLst>
      <p:ext uri="{BB962C8B-B14F-4D97-AF65-F5344CB8AC3E}">
        <p14:creationId xmlns:p14="http://schemas.microsoft.com/office/powerpoint/2010/main" val="2197331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6B25ED2-BBA9-6FB1-6D71-C55951B1553E}"/>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kern="1200">
                <a:solidFill>
                  <a:schemeClr val="tx1"/>
                </a:solidFill>
                <a:latin typeface="+mj-lt"/>
                <a:ea typeface="+mn-ea"/>
                <a:cs typeface="+mn-cs"/>
              </a:rPr>
              <a:t>NEMIONLINE.ORG</a:t>
            </a:r>
          </a:p>
        </p:txBody>
      </p:sp>
      <p:sp>
        <p:nvSpPr>
          <p:cNvPr id="2" name="Title 1">
            <a:extLst>
              <a:ext uri="{FF2B5EF4-FFF2-40B4-BE49-F238E27FC236}">
                <a16:creationId xmlns:a16="http://schemas.microsoft.com/office/drawing/2014/main" id="{AF5526CD-0551-44AD-FCDF-A0800F97EC07}"/>
              </a:ext>
            </a:extLst>
          </p:cNvPr>
          <p:cNvSpPr>
            <a:spLocks noGrp="1"/>
          </p:cNvSpPr>
          <p:nvPr>
            <p:ph type="title" idx="4294967295"/>
          </p:nvPr>
        </p:nvSpPr>
        <p:spPr>
          <a:xfrm>
            <a:off x="696912" y="914400"/>
            <a:ext cx="10798175" cy="1052513"/>
          </a:xfrm>
        </p:spPr>
        <p:txBody>
          <a:bodyPr vert="horz" lIns="91440" tIns="45720" rIns="91440" bIns="45720" rtlCol="0" anchor="t">
            <a:normAutofit/>
          </a:bodyPr>
          <a:lstStyle/>
          <a:p>
            <a:r>
              <a:rPr lang="en-US" sz="4800" dirty="0"/>
              <a:t>Why This Matters Now</a:t>
            </a:r>
          </a:p>
        </p:txBody>
      </p:sp>
      <p:graphicFrame>
        <p:nvGraphicFramePr>
          <p:cNvPr id="7" name="Content Placeholder 2">
            <a:extLst>
              <a:ext uri="{FF2B5EF4-FFF2-40B4-BE49-F238E27FC236}">
                <a16:creationId xmlns:a16="http://schemas.microsoft.com/office/drawing/2014/main" id="{53B3CB6F-B113-809A-588C-403125EB1B42}"/>
              </a:ext>
            </a:extLst>
          </p:cNvPr>
          <p:cNvGraphicFramePr>
            <a:graphicFrameLocks noGrp="1"/>
          </p:cNvGraphicFramePr>
          <p:nvPr>
            <p:ph idx="4294967295"/>
            <p:extLst>
              <p:ext uri="{D42A27DB-BD31-4B8C-83A1-F6EECF244321}">
                <p14:modId xmlns:p14="http://schemas.microsoft.com/office/powerpoint/2010/main" val="348935995"/>
              </p:ext>
            </p:extLst>
          </p:nvPr>
        </p:nvGraphicFramePr>
        <p:xfrm>
          <a:off x="781050" y="2085975"/>
          <a:ext cx="10629900" cy="3857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8709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FB48A-E4A6-819A-551F-9B69E65485B4}"/>
              </a:ext>
            </a:extLst>
          </p:cNvPr>
          <p:cNvSpPr>
            <a:spLocks noGrp="1"/>
          </p:cNvSpPr>
          <p:nvPr>
            <p:ph type="title"/>
          </p:nvPr>
        </p:nvSpPr>
        <p:spPr>
          <a:xfrm>
            <a:off x="700633" y="1286306"/>
            <a:ext cx="10691265" cy="810479"/>
          </a:xfrm>
        </p:spPr>
        <p:txBody>
          <a:bodyPr vert="horz" lIns="91440" tIns="45720" rIns="91440" bIns="45720" rtlCol="0" anchor="t">
            <a:normAutofit/>
          </a:bodyPr>
          <a:lstStyle/>
          <a:p>
            <a:r>
              <a:rPr lang="en-US">
                <a:solidFill>
                  <a:srgbClr val="000000"/>
                </a:solidFill>
                <a:latin typeface="Univers Condensed"/>
              </a:rPr>
              <a:t>National Codes &amp; Standards Update</a:t>
            </a:r>
            <a:endParaRPr lang="en-US" sz="3600"/>
          </a:p>
        </p:txBody>
      </p:sp>
      <p:sp>
        <p:nvSpPr>
          <p:cNvPr id="3" name="Content Placeholder 2">
            <a:extLst>
              <a:ext uri="{FF2B5EF4-FFF2-40B4-BE49-F238E27FC236}">
                <a16:creationId xmlns:a16="http://schemas.microsoft.com/office/drawing/2014/main" id="{B4FE0A09-84BD-7DE3-97F6-24D6327B0442}"/>
              </a:ext>
            </a:extLst>
          </p:cNvPr>
          <p:cNvSpPr>
            <a:spLocks noGrp="1"/>
          </p:cNvSpPr>
          <p:nvPr>
            <p:ph idx="1"/>
          </p:nvPr>
        </p:nvSpPr>
        <p:spPr>
          <a:xfrm>
            <a:off x="700633" y="2451154"/>
            <a:ext cx="10691265" cy="4406846"/>
          </a:xfrm>
        </p:spPr>
        <p:txBody>
          <a:bodyPr vert="horz" lIns="91440" tIns="45720" rIns="91440" bIns="45720" rtlCol="0" anchor="t">
            <a:normAutofit/>
          </a:bodyPr>
          <a:lstStyle/>
          <a:p>
            <a:r>
              <a:rPr lang="en-US" sz="2800"/>
              <a:t>NFPA 80 &amp; 105: Inspection Standards Updates </a:t>
            </a:r>
          </a:p>
          <a:p>
            <a:pPr marL="457200" lvl="1" indent="0">
              <a:buNone/>
            </a:pPr>
            <a:r>
              <a:rPr lang="en-US" sz="2600"/>
              <a:t>– Reinforcing Visual Inspections </a:t>
            </a:r>
          </a:p>
          <a:p>
            <a:r>
              <a:rPr lang="en-US" sz="2800"/>
              <a:t>ASHRAE: Leadership roles on multiple technical committees</a:t>
            </a:r>
          </a:p>
          <a:p>
            <a:r>
              <a:rPr lang="en-US" sz="2800">
                <a:ea typeface="+mn-lt"/>
                <a:cs typeface="+mn-lt"/>
              </a:rPr>
              <a:t>IAPMO UMC 2027: ISO 17024, SMACNA Standards</a:t>
            </a:r>
          </a:p>
          <a:p>
            <a:r>
              <a:rPr lang="en-US" sz="2800"/>
              <a:t>ICC 2028: Proposed inclusion of SMACNA TAB Manual</a:t>
            </a:r>
          </a:p>
        </p:txBody>
      </p:sp>
      <p:sp>
        <p:nvSpPr>
          <p:cNvPr id="4" name="Footer Placeholder 3">
            <a:extLst>
              <a:ext uri="{FF2B5EF4-FFF2-40B4-BE49-F238E27FC236}">
                <a16:creationId xmlns:a16="http://schemas.microsoft.com/office/drawing/2014/main" id="{3E0BA373-20FD-39D0-6819-646B0A6A32D3}"/>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2769198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E2BE3-4D9D-8F07-00B3-80BD6973BB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CFB82-BEB6-371F-F5B5-1B0E225A1098}"/>
              </a:ext>
            </a:extLst>
          </p:cNvPr>
          <p:cNvSpPr>
            <a:spLocks noGrp="1"/>
          </p:cNvSpPr>
          <p:nvPr>
            <p:ph type="title"/>
          </p:nvPr>
        </p:nvSpPr>
        <p:spPr>
          <a:xfrm>
            <a:off x="700634" y="1122048"/>
            <a:ext cx="10691265" cy="982842"/>
          </a:xfrm>
        </p:spPr>
        <p:txBody>
          <a:bodyPr vert="horz" lIns="91440" tIns="45720" rIns="91440" bIns="45720" rtlCol="0" anchor="t">
            <a:normAutofit/>
          </a:bodyPr>
          <a:lstStyle/>
          <a:p>
            <a:r>
              <a:rPr lang="en-US"/>
              <a:t>Outreach &amp; Partnerships</a:t>
            </a:r>
            <a:endParaRPr lang="en-US" sz="3600"/>
          </a:p>
        </p:txBody>
      </p:sp>
      <p:sp>
        <p:nvSpPr>
          <p:cNvPr id="3" name="Content Placeholder 2">
            <a:extLst>
              <a:ext uri="{FF2B5EF4-FFF2-40B4-BE49-F238E27FC236}">
                <a16:creationId xmlns:a16="http://schemas.microsoft.com/office/drawing/2014/main" id="{59F7B978-9B49-50F3-DD27-4A11A76DAF8F}"/>
              </a:ext>
            </a:extLst>
          </p:cNvPr>
          <p:cNvSpPr>
            <a:spLocks noGrp="1"/>
          </p:cNvSpPr>
          <p:nvPr>
            <p:ph idx="1"/>
          </p:nvPr>
        </p:nvSpPr>
        <p:spPr/>
        <p:txBody>
          <a:bodyPr vert="horz" lIns="91440" tIns="45720" rIns="91440" bIns="45720" rtlCol="0" anchor="t">
            <a:normAutofit/>
          </a:bodyPr>
          <a:lstStyle/>
          <a:p>
            <a:r>
              <a:rPr lang="en-US" sz="2800">
                <a:solidFill>
                  <a:srgbClr val="0A1C2C"/>
                </a:solidFill>
                <a:ea typeface="Open Sans"/>
                <a:cs typeface="Open Sans"/>
              </a:rPr>
              <a:t>Nationwide AHJ Engagement &amp; Training</a:t>
            </a:r>
          </a:p>
          <a:p>
            <a:r>
              <a:rPr lang="en-US" sz="2800">
                <a:solidFill>
                  <a:srgbClr val="0A1C2C"/>
                </a:solidFill>
                <a:ea typeface="Open Sans"/>
                <a:cs typeface="Open Sans"/>
              </a:rPr>
              <a:t>Implementation Advisory Groups (local action model)</a:t>
            </a:r>
          </a:p>
          <a:p>
            <a:r>
              <a:rPr lang="en-US" sz="2800">
                <a:solidFill>
                  <a:srgbClr val="0A1C2C"/>
                </a:solidFill>
                <a:ea typeface="Open Sans"/>
                <a:cs typeface="Open Sans"/>
              </a:rPr>
              <a:t>Industry Partners: Evergreen Telemetry, Testo (discounted equipment)</a:t>
            </a:r>
          </a:p>
        </p:txBody>
      </p:sp>
      <p:sp>
        <p:nvSpPr>
          <p:cNvPr id="4" name="Footer Placeholder 3">
            <a:extLst>
              <a:ext uri="{FF2B5EF4-FFF2-40B4-BE49-F238E27FC236}">
                <a16:creationId xmlns:a16="http://schemas.microsoft.com/office/drawing/2014/main" id="{9365A680-C6C6-A11A-C8E0-C9CFB6B8DD9D}"/>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603976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ontent Placeholder 15">
            <a:extLst>
              <a:ext uri="{FF2B5EF4-FFF2-40B4-BE49-F238E27FC236}">
                <a16:creationId xmlns:a16="http://schemas.microsoft.com/office/drawing/2014/main" id="{121A20BF-9E67-A05C-DBCB-64EAFD8986A5}"/>
              </a:ext>
            </a:extLst>
          </p:cNvPr>
          <p:cNvGraphicFramePr>
            <a:graphicFrameLocks noGrp="1"/>
          </p:cNvGraphicFramePr>
          <p:nvPr>
            <p:ph idx="1"/>
          </p:nvPr>
        </p:nvGraphicFramePr>
        <p:xfrm>
          <a:off x="-1797803" y="1232111"/>
          <a:ext cx="10691265" cy="47513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22199870-DD2B-8F6B-5170-B721F5342584}"/>
              </a:ext>
            </a:extLst>
          </p:cNvPr>
          <p:cNvSpPr>
            <a:spLocks noGrp="1"/>
          </p:cNvSpPr>
          <p:nvPr>
            <p:ph type="ftr" sz="quarter" idx="11"/>
          </p:nvPr>
        </p:nvSpPr>
        <p:spPr/>
        <p:txBody>
          <a:bodyPr/>
          <a:lstStyle/>
          <a:p>
            <a:r>
              <a:rPr lang="en-US"/>
              <a:t>NEMIONLINE.ORG</a:t>
            </a:r>
          </a:p>
        </p:txBody>
      </p:sp>
      <p:sp>
        <p:nvSpPr>
          <p:cNvPr id="17" name="TextBox 16">
            <a:extLst>
              <a:ext uri="{FF2B5EF4-FFF2-40B4-BE49-F238E27FC236}">
                <a16:creationId xmlns:a16="http://schemas.microsoft.com/office/drawing/2014/main" id="{6D265971-3137-07B0-A085-3CC80777483F}"/>
              </a:ext>
            </a:extLst>
          </p:cNvPr>
          <p:cNvSpPr txBox="1"/>
          <p:nvPr/>
        </p:nvSpPr>
        <p:spPr>
          <a:xfrm>
            <a:off x="193728" y="3007617"/>
            <a:ext cx="2851687" cy="1200329"/>
          </a:xfrm>
          <a:prstGeom prst="rect">
            <a:avLst/>
          </a:prstGeom>
          <a:noFill/>
        </p:spPr>
        <p:txBody>
          <a:bodyPr wrap="square" rtlCol="0">
            <a:spAutoFit/>
          </a:bodyPr>
          <a:lstStyle/>
          <a:p>
            <a:pPr algn="ctr"/>
            <a:r>
              <a:rPr lang="en-US" sz="3600">
                <a:solidFill>
                  <a:schemeClr val="bg1"/>
                </a:solidFill>
              </a:rPr>
              <a:t>Legislative </a:t>
            </a:r>
          </a:p>
          <a:p>
            <a:pPr algn="ctr"/>
            <a:r>
              <a:rPr lang="en-US" sz="3600">
                <a:solidFill>
                  <a:schemeClr val="bg1"/>
                </a:solidFill>
              </a:rPr>
              <a:t>Wins</a:t>
            </a:r>
          </a:p>
        </p:txBody>
      </p:sp>
      <p:sp>
        <p:nvSpPr>
          <p:cNvPr id="18" name="TextBox 17">
            <a:extLst>
              <a:ext uri="{FF2B5EF4-FFF2-40B4-BE49-F238E27FC236}">
                <a16:creationId xmlns:a16="http://schemas.microsoft.com/office/drawing/2014/main" id="{CAF86A63-6DBC-FC39-C9A2-E39CABAC6676}"/>
              </a:ext>
            </a:extLst>
          </p:cNvPr>
          <p:cNvSpPr txBox="1"/>
          <p:nvPr/>
        </p:nvSpPr>
        <p:spPr>
          <a:xfrm>
            <a:off x="4293030" y="1681566"/>
            <a:ext cx="7408191" cy="461665"/>
          </a:xfrm>
          <a:prstGeom prst="rect">
            <a:avLst/>
          </a:prstGeom>
          <a:noFill/>
        </p:spPr>
        <p:txBody>
          <a:bodyPr wrap="square" rtlCol="0">
            <a:spAutoFit/>
          </a:bodyPr>
          <a:lstStyle/>
          <a:p>
            <a:r>
              <a:rPr lang="en-US" sz="2400" b="1"/>
              <a:t>Virginia HB 2618 </a:t>
            </a:r>
            <a:r>
              <a:rPr lang="en-US" sz="2400"/>
              <a:t>– School IAQ inspections (July 2025)</a:t>
            </a:r>
          </a:p>
        </p:txBody>
      </p:sp>
      <p:sp>
        <p:nvSpPr>
          <p:cNvPr id="19" name="TextBox 18">
            <a:extLst>
              <a:ext uri="{FF2B5EF4-FFF2-40B4-BE49-F238E27FC236}">
                <a16:creationId xmlns:a16="http://schemas.microsoft.com/office/drawing/2014/main" id="{E53A581B-9413-89EA-6963-14497D2B5F71}"/>
              </a:ext>
            </a:extLst>
          </p:cNvPr>
          <p:cNvSpPr txBox="1"/>
          <p:nvPr/>
        </p:nvSpPr>
        <p:spPr>
          <a:xfrm>
            <a:off x="4590081" y="3232345"/>
            <a:ext cx="7408191" cy="830997"/>
          </a:xfrm>
          <a:prstGeom prst="rect">
            <a:avLst/>
          </a:prstGeom>
          <a:noFill/>
        </p:spPr>
        <p:txBody>
          <a:bodyPr wrap="square" rtlCol="0">
            <a:spAutoFit/>
          </a:bodyPr>
          <a:lstStyle/>
          <a:p>
            <a:r>
              <a:rPr lang="en-US" sz="2400" b="1" dirty="0"/>
              <a:t>New Jersey – </a:t>
            </a:r>
            <a:r>
              <a:rPr lang="en-US" sz="2400" dirty="0"/>
              <a:t>Fire/Smoke Damper </a:t>
            </a:r>
          </a:p>
          <a:p>
            <a:r>
              <a:rPr lang="en-US" sz="2400" dirty="0"/>
              <a:t> enforcement clarified</a:t>
            </a:r>
          </a:p>
        </p:txBody>
      </p:sp>
      <p:sp>
        <p:nvSpPr>
          <p:cNvPr id="20" name="TextBox 19">
            <a:extLst>
              <a:ext uri="{FF2B5EF4-FFF2-40B4-BE49-F238E27FC236}">
                <a16:creationId xmlns:a16="http://schemas.microsoft.com/office/drawing/2014/main" id="{564FA0D5-03DE-863A-360E-565B1CFF56C0}"/>
              </a:ext>
            </a:extLst>
          </p:cNvPr>
          <p:cNvSpPr txBox="1"/>
          <p:nvPr/>
        </p:nvSpPr>
        <p:spPr>
          <a:xfrm>
            <a:off x="4223288" y="4818296"/>
            <a:ext cx="7408191" cy="830997"/>
          </a:xfrm>
          <a:prstGeom prst="rect">
            <a:avLst/>
          </a:prstGeom>
          <a:noFill/>
        </p:spPr>
        <p:txBody>
          <a:bodyPr wrap="square" rtlCol="0">
            <a:spAutoFit/>
          </a:bodyPr>
          <a:lstStyle/>
          <a:p>
            <a:r>
              <a:rPr lang="en-US" sz="2400" b="1"/>
              <a:t>Washington &amp; Wisconsin – </a:t>
            </a:r>
            <a:r>
              <a:rPr lang="en-US" sz="2400"/>
              <a:t>Fire/Smoke Damper legislation passed</a:t>
            </a:r>
          </a:p>
        </p:txBody>
      </p:sp>
    </p:spTree>
    <p:extLst>
      <p:ext uri="{BB962C8B-B14F-4D97-AF65-F5344CB8AC3E}">
        <p14:creationId xmlns:p14="http://schemas.microsoft.com/office/powerpoint/2010/main" val="3348033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86EC4-AACC-3F0E-6018-D099AB70E1C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F1ECC33-B004-8C29-6CDD-A3308C52C6A0}"/>
              </a:ext>
            </a:extLst>
          </p:cNvPr>
          <p:cNvSpPr>
            <a:spLocks noGrp="1"/>
          </p:cNvSpPr>
          <p:nvPr>
            <p:ph type="title"/>
          </p:nvPr>
        </p:nvSpPr>
        <p:spPr>
          <a:xfrm>
            <a:off x="633087" y="1015086"/>
            <a:ext cx="10691265" cy="953199"/>
          </a:xfrm>
        </p:spPr>
        <p:txBody>
          <a:bodyPr/>
          <a:lstStyle/>
          <a:p>
            <a:r>
              <a:rPr lang="en-US"/>
              <a:t>Legislative Efforts</a:t>
            </a:r>
          </a:p>
        </p:txBody>
      </p:sp>
      <p:graphicFrame>
        <p:nvGraphicFramePr>
          <p:cNvPr id="10" name="Content Placeholder 9">
            <a:extLst>
              <a:ext uri="{FF2B5EF4-FFF2-40B4-BE49-F238E27FC236}">
                <a16:creationId xmlns:a16="http://schemas.microsoft.com/office/drawing/2014/main" id="{1202238F-E6C6-CA87-A097-B6DEA7519938}"/>
              </a:ext>
            </a:extLst>
          </p:cNvPr>
          <p:cNvGraphicFramePr>
            <a:graphicFrameLocks noGrp="1"/>
          </p:cNvGraphicFramePr>
          <p:nvPr>
            <p:ph idx="1"/>
          </p:nvPr>
        </p:nvGraphicFramePr>
        <p:xfrm>
          <a:off x="750367" y="2071745"/>
          <a:ext cx="10691265" cy="363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0451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D7AF3-AD29-5064-352C-C8FC0D33F5A8}"/>
              </a:ext>
            </a:extLst>
          </p:cNvPr>
          <p:cNvSpPr>
            <a:spLocks noGrp="1"/>
          </p:cNvSpPr>
          <p:nvPr>
            <p:ph type="ctrTitle" idx="4294967295"/>
          </p:nvPr>
        </p:nvSpPr>
        <p:spPr>
          <a:xfrm>
            <a:off x="3546233" y="1147462"/>
            <a:ext cx="8872151" cy="1308100"/>
          </a:xfrm>
        </p:spPr>
        <p:txBody>
          <a:bodyPr vert="horz" lIns="91440" tIns="45720" rIns="91440" bIns="45720" rtlCol="0" anchor="t">
            <a:normAutofit/>
          </a:bodyPr>
          <a:lstStyle/>
          <a:p>
            <a:pPr>
              <a:lnSpc>
                <a:spcPct val="90000"/>
              </a:lnSpc>
            </a:pPr>
            <a:r>
              <a:rPr lang="en-US" sz="4000"/>
              <a:t>Why Certifications Should Matter</a:t>
            </a:r>
          </a:p>
        </p:txBody>
      </p:sp>
      <p:sp>
        <p:nvSpPr>
          <p:cNvPr id="3" name="Subtitle 2">
            <a:extLst>
              <a:ext uri="{FF2B5EF4-FFF2-40B4-BE49-F238E27FC236}">
                <a16:creationId xmlns:a16="http://schemas.microsoft.com/office/drawing/2014/main" id="{655BFA5B-EE19-A292-CB2C-1CB227731AD4}"/>
              </a:ext>
            </a:extLst>
          </p:cNvPr>
          <p:cNvSpPr>
            <a:spLocks noGrp="1"/>
          </p:cNvSpPr>
          <p:nvPr>
            <p:ph type="subTitle" idx="4294967295"/>
          </p:nvPr>
        </p:nvSpPr>
        <p:spPr>
          <a:xfrm>
            <a:off x="3831596" y="2104596"/>
            <a:ext cx="7598403" cy="3740150"/>
          </a:xfrm>
        </p:spPr>
        <p:txBody>
          <a:bodyPr vert="horz" lIns="91440" tIns="45720" rIns="91440" bIns="45720" rtlCol="0">
            <a:normAutofit/>
          </a:bodyPr>
          <a:lstStyle/>
          <a:p>
            <a:pPr marL="457200" indent="-228600">
              <a:buFont typeface="Arial" panose="020B0604020202020204" pitchFamily="34" charset="0"/>
              <a:buChar char="•"/>
            </a:pPr>
            <a:r>
              <a:rPr lang="en-US" sz="2400"/>
              <a:t>Today’s industry expects verifiable, portable credentials</a:t>
            </a:r>
          </a:p>
          <a:p>
            <a:pPr marL="457200" indent="-228600">
              <a:buFont typeface="Arial" panose="020B0604020202020204" pitchFamily="34" charset="0"/>
              <a:buChar char="•"/>
            </a:pPr>
            <a:r>
              <a:rPr lang="en-US" sz="2400"/>
              <a:t>ICB certifications:	</a:t>
            </a:r>
          </a:p>
          <a:p>
            <a:pPr marL="914400" lvl="1" indent="-228600" algn="l">
              <a:buFont typeface="Arial" panose="020B0604020202020204" pitchFamily="34" charset="0"/>
              <a:buChar char="•"/>
            </a:pPr>
            <a:r>
              <a:rPr lang="en-US" sz="2400"/>
              <a:t>Validate competency</a:t>
            </a:r>
          </a:p>
          <a:p>
            <a:pPr marL="914400" lvl="1" indent="-228600" algn="l">
              <a:buFont typeface="Arial" panose="020B0604020202020204" pitchFamily="34" charset="0"/>
              <a:buChar char="•"/>
            </a:pPr>
            <a:r>
              <a:rPr lang="en-US" sz="2400"/>
              <a:t>Support safety and quality</a:t>
            </a:r>
          </a:p>
          <a:p>
            <a:pPr marL="914400" lvl="1" indent="-228600" algn="l">
              <a:buFont typeface="Arial" panose="020B0604020202020204" pitchFamily="34" charset="0"/>
              <a:buChar char="•"/>
            </a:pPr>
            <a:r>
              <a:rPr lang="en-US" sz="2400"/>
              <a:t>Strengthen the value of apprenticeship completion</a:t>
            </a:r>
          </a:p>
          <a:p>
            <a:pPr marL="457200" indent="-228600">
              <a:buFont typeface="Arial" panose="020B0604020202020204" pitchFamily="34" charset="0"/>
              <a:buChar char="•"/>
            </a:pPr>
            <a:r>
              <a:rPr lang="en-US" sz="2400"/>
              <a:t>JATCs are no longer evaluated only on training hours</a:t>
            </a:r>
          </a:p>
          <a:p>
            <a:pPr indent="-228600">
              <a:buFont typeface="Arial" panose="020B0604020202020204" pitchFamily="34" charset="0"/>
              <a:buChar char="•"/>
            </a:pPr>
            <a:endParaRPr lang="en-US"/>
          </a:p>
          <a:p>
            <a:pPr marL="914400" lvl="1" indent="-228600" algn="l">
              <a:buFont typeface="Arial" panose="020B0604020202020204" pitchFamily="34" charset="0"/>
              <a:buChar char="•"/>
            </a:pPr>
            <a:endParaRPr lang="en-US"/>
          </a:p>
        </p:txBody>
      </p:sp>
      <p:pic>
        <p:nvPicPr>
          <p:cNvPr id="5" name="Picture 4" descr="Magnifying glass and question mark">
            <a:extLst>
              <a:ext uri="{FF2B5EF4-FFF2-40B4-BE49-F238E27FC236}">
                <a16:creationId xmlns:a16="http://schemas.microsoft.com/office/drawing/2014/main" id="{CEF6ACD2-2B81-3FB4-A44E-E9A57E46BDC1}"/>
              </a:ext>
            </a:extLst>
          </p:cNvPr>
          <p:cNvPicPr>
            <a:picLocks noChangeAspect="1"/>
          </p:cNvPicPr>
          <p:nvPr/>
        </p:nvPicPr>
        <p:blipFill>
          <a:blip r:embed="rId3"/>
          <a:srcRect l="34619" r="30972" b="1"/>
          <a:stretch>
            <a:fillRect/>
          </a:stretch>
        </p:blipFill>
        <p:spPr>
          <a:xfrm>
            <a:off x="333652" y="803189"/>
            <a:ext cx="3212581" cy="5251622"/>
          </a:xfrm>
          <a:prstGeom prst="rect">
            <a:avLst/>
          </a:prstGeom>
        </p:spPr>
      </p:pic>
    </p:spTree>
    <p:extLst>
      <p:ext uri="{BB962C8B-B14F-4D97-AF65-F5344CB8AC3E}">
        <p14:creationId xmlns:p14="http://schemas.microsoft.com/office/powerpoint/2010/main" val="9848924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D02F-947D-8979-D281-91E4ADDE637D}"/>
              </a:ext>
            </a:extLst>
          </p:cNvPr>
          <p:cNvSpPr>
            <a:spLocks noGrp="1"/>
          </p:cNvSpPr>
          <p:nvPr>
            <p:ph type="title" idx="4294967295"/>
          </p:nvPr>
        </p:nvSpPr>
        <p:spPr>
          <a:xfrm>
            <a:off x="385592" y="3429000"/>
            <a:ext cx="4788858" cy="2398713"/>
          </a:xfrm>
        </p:spPr>
        <p:txBody>
          <a:bodyPr vert="horz" lIns="91440" tIns="45720" rIns="91440" bIns="45720" rtlCol="0" anchor="ctr">
            <a:normAutofit/>
          </a:bodyPr>
          <a:lstStyle/>
          <a:p>
            <a:r>
              <a:rPr lang="en-US" b="1" kern="1200" dirty="0">
                <a:solidFill>
                  <a:schemeClr val="tx1"/>
                </a:solidFill>
                <a:latin typeface="+mj-lt"/>
                <a:ea typeface="+mj-ea"/>
                <a:cs typeface="+mj-cs"/>
              </a:rPr>
              <a:t>The Role of ICB in Credentialing</a:t>
            </a:r>
            <a:endParaRPr lang="en-US" kern="1200" dirty="0">
              <a:solidFill>
                <a:schemeClr val="tx1"/>
              </a:solidFill>
              <a:latin typeface="+mj-lt"/>
              <a:ea typeface="+mj-ea"/>
              <a:cs typeface="+mj-cs"/>
            </a:endParaRPr>
          </a:p>
        </p:txBody>
      </p:sp>
      <p:pic>
        <p:nvPicPr>
          <p:cNvPr id="10" name="Picture 9">
            <a:extLst>
              <a:ext uri="{FF2B5EF4-FFF2-40B4-BE49-F238E27FC236}">
                <a16:creationId xmlns:a16="http://schemas.microsoft.com/office/drawing/2014/main" id="{F6C23084-F0CA-04C6-7AAF-9E2D1825785B}"/>
              </a:ext>
            </a:extLst>
          </p:cNvPr>
          <p:cNvPicPr>
            <a:picLocks noChangeAspect="1"/>
          </p:cNvPicPr>
          <p:nvPr/>
        </p:nvPicPr>
        <p:blipFill>
          <a:blip r:embed="rId3"/>
          <a:stretch>
            <a:fillRect/>
          </a:stretch>
        </p:blipFill>
        <p:spPr>
          <a:xfrm>
            <a:off x="886165" y="831983"/>
            <a:ext cx="9489227" cy="2704431"/>
          </a:xfrm>
          <a:prstGeom prst="rect">
            <a:avLst/>
          </a:prstGeom>
        </p:spPr>
      </p:pic>
      <p:sp>
        <p:nvSpPr>
          <p:cNvPr id="4" name="Text Placeholder 3">
            <a:extLst>
              <a:ext uri="{FF2B5EF4-FFF2-40B4-BE49-F238E27FC236}">
                <a16:creationId xmlns:a16="http://schemas.microsoft.com/office/drawing/2014/main" id="{AF0FED48-E9E2-43C0-F10C-3606F584F7E0}"/>
              </a:ext>
            </a:extLst>
          </p:cNvPr>
          <p:cNvSpPr>
            <a:spLocks noGrp="1"/>
          </p:cNvSpPr>
          <p:nvPr>
            <p:ph type="body" sz="half" idx="4294967295"/>
          </p:nvPr>
        </p:nvSpPr>
        <p:spPr>
          <a:xfrm>
            <a:off x="5630779" y="3884452"/>
            <a:ext cx="5723021" cy="2398713"/>
          </a:xfrm>
        </p:spPr>
        <p:txBody>
          <a:bodyPr vert="horz" lIns="91440" tIns="45720" rIns="91440" bIns="45720" rtlCol="0" anchor="ctr">
            <a:normAutofit lnSpcReduction="10000"/>
          </a:bodyPr>
          <a:lstStyle/>
          <a:p>
            <a:pPr lvl="0"/>
            <a:r>
              <a:rPr lang="en-US" sz="1600" b="1"/>
              <a:t>ICB (International Certification Board)</a:t>
            </a:r>
            <a:r>
              <a:rPr lang="en-US" sz="1600"/>
              <a:t>:</a:t>
            </a:r>
          </a:p>
          <a:p>
            <a:pPr marL="800100" lvl="1"/>
            <a:r>
              <a:rPr lang="en-US" sz="1600"/>
              <a:t>Independent, third-party certification body</a:t>
            </a:r>
          </a:p>
          <a:p>
            <a:pPr marL="800100" lvl="1"/>
            <a:r>
              <a:rPr lang="en-US" sz="1600"/>
              <a:t>Accredited to </a:t>
            </a:r>
            <a:r>
              <a:rPr lang="en-US" sz="1600" b="1"/>
              <a:t>ISO/IEC 17024 (ANAB)</a:t>
            </a:r>
            <a:endParaRPr lang="en-US" sz="1600"/>
          </a:p>
          <a:p>
            <a:pPr lvl="0"/>
            <a:r>
              <a:rPr lang="en-US" sz="1600" b="1"/>
              <a:t>Certifications are</a:t>
            </a:r>
            <a:r>
              <a:rPr lang="en-US" sz="1600"/>
              <a:t>:</a:t>
            </a:r>
          </a:p>
          <a:p>
            <a:pPr marL="800100" lvl="1"/>
            <a:r>
              <a:rPr lang="en-US" sz="1600"/>
              <a:t>Developed by industry SMEs</a:t>
            </a:r>
          </a:p>
          <a:p>
            <a:pPr marL="800100" lvl="1"/>
            <a:r>
              <a:rPr lang="en-US" sz="1600"/>
              <a:t>Based on Job Task Analyses</a:t>
            </a:r>
          </a:p>
          <a:p>
            <a:pPr marL="800100" lvl="1"/>
            <a:r>
              <a:rPr lang="en-US" sz="1600"/>
              <a:t>Maintained through continuing education and renewal</a:t>
            </a:r>
          </a:p>
          <a:p>
            <a:endParaRPr lang="en-US" sz="1600"/>
          </a:p>
        </p:txBody>
      </p:sp>
    </p:spTree>
    <p:extLst>
      <p:ext uri="{BB962C8B-B14F-4D97-AF65-F5344CB8AC3E}">
        <p14:creationId xmlns:p14="http://schemas.microsoft.com/office/powerpoint/2010/main" val="1641513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B1CB9-ABDD-928A-C17E-3F9A14550B31}"/>
              </a:ext>
            </a:extLst>
          </p:cNvPr>
          <p:cNvSpPr>
            <a:spLocks noGrp="1"/>
          </p:cNvSpPr>
          <p:nvPr>
            <p:ph type="title"/>
          </p:nvPr>
        </p:nvSpPr>
        <p:spPr>
          <a:xfrm>
            <a:off x="2208179" y="785109"/>
            <a:ext cx="8348985" cy="777114"/>
          </a:xfrm>
        </p:spPr>
        <p:txBody>
          <a:bodyPr>
            <a:noAutofit/>
          </a:bodyPr>
          <a:lstStyle/>
          <a:p>
            <a:r>
              <a:rPr lang="en-US" sz="4400" b="1" dirty="0">
                <a:solidFill>
                  <a:srgbClr val="093D65"/>
                </a:solidFill>
              </a:rPr>
              <a:t>TABB LABS APPROVED TO-DATE</a:t>
            </a:r>
          </a:p>
        </p:txBody>
      </p:sp>
      <p:sp>
        <p:nvSpPr>
          <p:cNvPr id="4" name="Text Placeholder 3">
            <a:extLst>
              <a:ext uri="{FF2B5EF4-FFF2-40B4-BE49-F238E27FC236}">
                <a16:creationId xmlns:a16="http://schemas.microsoft.com/office/drawing/2014/main" id="{DE48CC25-034A-621C-B8BA-B164DEE82119}"/>
              </a:ext>
            </a:extLst>
          </p:cNvPr>
          <p:cNvSpPr>
            <a:spLocks noGrp="1"/>
          </p:cNvSpPr>
          <p:nvPr>
            <p:ph type="body" sz="half" idx="2"/>
          </p:nvPr>
        </p:nvSpPr>
        <p:spPr>
          <a:xfrm>
            <a:off x="162400" y="1762700"/>
            <a:ext cx="8166352" cy="4310191"/>
          </a:xfrm>
        </p:spPr>
        <p:txBody>
          <a:bodyPr numCol="2">
            <a:normAutofit lnSpcReduction="10000"/>
          </a:bodyPr>
          <a:lstStyle/>
          <a:p>
            <a:pPr marL="285750" indent="-285750">
              <a:buFont typeface="Arial" panose="020B0604020202020204" pitchFamily="34" charset="0"/>
              <a:buChar char="•"/>
            </a:pPr>
            <a:r>
              <a:rPr lang="en-US" sz="2400" dirty="0">
                <a:solidFill>
                  <a:srgbClr val="093D65"/>
                </a:solidFill>
              </a:rPr>
              <a:t>Local 104 – Fairfield </a:t>
            </a:r>
          </a:p>
          <a:p>
            <a:pPr marL="285750" indent="-285750">
              <a:buFont typeface="Arial" panose="020B0604020202020204" pitchFamily="34" charset="0"/>
              <a:buChar char="•"/>
            </a:pPr>
            <a:r>
              <a:rPr lang="en-US" sz="2400" dirty="0">
                <a:solidFill>
                  <a:srgbClr val="093D65"/>
                </a:solidFill>
              </a:rPr>
              <a:t>Local 66 – Everett</a:t>
            </a:r>
          </a:p>
          <a:p>
            <a:pPr marL="285750" indent="-285750">
              <a:buFont typeface="Arial" panose="020B0604020202020204" pitchFamily="34" charset="0"/>
              <a:buChar char="•"/>
            </a:pPr>
            <a:r>
              <a:rPr lang="en-US" sz="2400" dirty="0">
                <a:solidFill>
                  <a:srgbClr val="093D65"/>
                </a:solidFill>
              </a:rPr>
              <a:t>Local 88 – Las Vegas</a:t>
            </a:r>
          </a:p>
          <a:p>
            <a:pPr marL="285750" indent="-285750">
              <a:buFont typeface="Arial" panose="020B0604020202020204" pitchFamily="34" charset="0"/>
              <a:buChar char="•"/>
            </a:pPr>
            <a:r>
              <a:rPr lang="en-US" sz="2400" dirty="0">
                <a:solidFill>
                  <a:srgbClr val="093D65"/>
                </a:solidFill>
              </a:rPr>
              <a:t>Local 36 – St. Louis</a:t>
            </a:r>
          </a:p>
          <a:p>
            <a:pPr marL="285750" indent="-285750">
              <a:buFont typeface="Arial" panose="020B0604020202020204" pitchFamily="34" charset="0"/>
              <a:buChar char="•"/>
            </a:pPr>
            <a:r>
              <a:rPr lang="en-US" sz="2400" dirty="0">
                <a:solidFill>
                  <a:srgbClr val="093D65"/>
                </a:solidFill>
              </a:rPr>
              <a:t>Local 105 – SoCal</a:t>
            </a:r>
          </a:p>
          <a:p>
            <a:pPr marL="285750" indent="-285750">
              <a:buFont typeface="Arial" panose="020B0604020202020204" pitchFamily="34" charset="0"/>
              <a:buChar char="•"/>
            </a:pPr>
            <a:r>
              <a:rPr lang="en-US" sz="2400" dirty="0">
                <a:solidFill>
                  <a:srgbClr val="093D65"/>
                </a:solidFill>
              </a:rPr>
              <a:t>Local 10 – Metro, (Minneapolis, MN)</a:t>
            </a:r>
          </a:p>
          <a:p>
            <a:pPr marL="285750" indent="-285750">
              <a:buFont typeface="Arial" panose="020B0604020202020204" pitchFamily="34" charset="0"/>
              <a:buChar char="•"/>
            </a:pPr>
            <a:r>
              <a:rPr lang="en-US" sz="2400" dirty="0">
                <a:solidFill>
                  <a:srgbClr val="093D65"/>
                </a:solidFill>
              </a:rPr>
              <a:t>Local 19 Central – Hamburg, PA</a:t>
            </a:r>
          </a:p>
          <a:p>
            <a:pPr marL="285750" indent="-285750">
              <a:buFont typeface="Arial" panose="020B0604020202020204" pitchFamily="34" charset="0"/>
              <a:buChar char="•"/>
            </a:pPr>
            <a:r>
              <a:rPr lang="en-US" sz="2400" dirty="0">
                <a:solidFill>
                  <a:srgbClr val="093D65"/>
                </a:solidFill>
              </a:rPr>
              <a:t>Local 85 – Atlanta </a:t>
            </a:r>
          </a:p>
          <a:p>
            <a:pPr marL="285750" indent="-285750">
              <a:buFont typeface="Arial" panose="020B0604020202020204" pitchFamily="34" charset="0"/>
              <a:buChar char="•"/>
            </a:pPr>
            <a:r>
              <a:rPr lang="en-US" sz="2400" dirty="0">
                <a:solidFill>
                  <a:srgbClr val="093D65"/>
                </a:solidFill>
              </a:rPr>
              <a:t>Local 73 – Chicago</a:t>
            </a:r>
          </a:p>
          <a:p>
            <a:pPr marL="285750" indent="-285750">
              <a:buFont typeface="Arial" panose="020B0604020202020204" pitchFamily="34" charset="0"/>
              <a:buChar char="•"/>
            </a:pPr>
            <a:r>
              <a:rPr lang="en-US" sz="2400" dirty="0">
                <a:solidFill>
                  <a:srgbClr val="093D65"/>
                </a:solidFill>
              </a:rPr>
              <a:t>Local 80 – Detroit </a:t>
            </a:r>
          </a:p>
          <a:p>
            <a:pPr marL="285750" indent="-285750">
              <a:buFont typeface="Arial" panose="020B0604020202020204" pitchFamily="34" charset="0"/>
              <a:buChar char="•"/>
            </a:pPr>
            <a:r>
              <a:rPr lang="en-US" sz="2400" dirty="0">
                <a:solidFill>
                  <a:srgbClr val="093D65"/>
                </a:solidFill>
              </a:rPr>
              <a:t>Local 49 – Albuquerque </a:t>
            </a:r>
          </a:p>
          <a:p>
            <a:pPr marL="285750" indent="-285750">
              <a:buFont typeface="Arial" panose="020B0604020202020204" pitchFamily="34" charset="0"/>
              <a:buChar char="•"/>
            </a:pPr>
            <a:r>
              <a:rPr lang="en-US" sz="2400" dirty="0">
                <a:solidFill>
                  <a:srgbClr val="093D65"/>
                </a:solidFill>
              </a:rPr>
              <a:t>Local 27 – Farmingdale, NJ</a:t>
            </a:r>
          </a:p>
          <a:p>
            <a:pPr marL="285750" indent="-285750">
              <a:buFont typeface="Arial" panose="020B0604020202020204" pitchFamily="34" charset="0"/>
              <a:buChar char="•"/>
            </a:pPr>
            <a:r>
              <a:rPr lang="en-US" sz="2400" dirty="0">
                <a:solidFill>
                  <a:srgbClr val="093D65"/>
                </a:solidFill>
              </a:rPr>
              <a:t>Local 359 – Phoenix              (Next Week)</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1800" dirty="0"/>
          </a:p>
        </p:txBody>
      </p:sp>
      <p:sp>
        <p:nvSpPr>
          <p:cNvPr id="5" name="Footer Placeholder 4">
            <a:extLst>
              <a:ext uri="{FF2B5EF4-FFF2-40B4-BE49-F238E27FC236}">
                <a16:creationId xmlns:a16="http://schemas.microsoft.com/office/drawing/2014/main" id="{CCC9B863-85CD-9854-C8CD-702D50769962}"/>
              </a:ext>
            </a:extLst>
          </p:cNvPr>
          <p:cNvSpPr>
            <a:spLocks noGrp="1"/>
          </p:cNvSpPr>
          <p:nvPr>
            <p:ph type="ftr" sz="quarter" idx="3"/>
          </p:nvPr>
        </p:nvSpPr>
        <p:spPr>
          <a:xfrm>
            <a:off x="700635" y="6305686"/>
            <a:ext cx="4539727" cy="365125"/>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NEMIONLINE.ORG | ICBCERTIFIED.ORG</a:t>
            </a:r>
          </a:p>
        </p:txBody>
      </p:sp>
      <p:pic>
        <p:nvPicPr>
          <p:cNvPr id="20" name="Picture 19">
            <a:extLst>
              <a:ext uri="{FF2B5EF4-FFF2-40B4-BE49-F238E27FC236}">
                <a16:creationId xmlns:a16="http://schemas.microsoft.com/office/drawing/2014/main" id="{CF597720-A09B-2A36-663B-FCCDFBF0BC05}"/>
              </a:ext>
            </a:extLst>
          </p:cNvPr>
          <p:cNvPicPr>
            <a:picLocks noChangeAspect="1"/>
          </p:cNvPicPr>
          <p:nvPr/>
        </p:nvPicPr>
        <p:blipFill>
          <a:blip r:embed="rId3"/>
          <a:stretch>
            <a:fillRect/>
          </a:stretch>
        </p:blipFill>
        <p:spPr>
          <a:xfrm>
            <a:off x="8328752" y="1690581"/>
            <a:ext cx="3512407" cy="3476838"/>
          </a:xfrm>
          <a:prstGeom prst="rect">
            <a:avLst/>
          </a:prstGeom>
        </p:spPr>
      </p:pic>
    </p:spTree>
    <p:extLst>
      <p:ext uri="{BB962C8B-B14F-4D97-AF65-F5344CB8AC3E}">
        <p14:creationId xmlns:p14="http://schemas.microsoft.com/office/powerpoint/2010/main" val="1217148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ADAA6-694A-8FF8-6082-FD4422769E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503784F-4B3E-4D90-5715-1D8B8E7319AE}"/>
              </a:ext>
            </a:extLst>
          </p:cNvPr>
          <p:cNvSpPr>
            <a:spLocks noGrp="1"/>
          </p:cNvSpPr>
          <p:nvPr>
            <p:ph type="title"/>
          </p:nvPr>
        </p:nvSpPr>
        <p:spPr>
          <a:xfrm>
            <a:off x="2455868" y="1026419"/>
            <a:ext cx="9232594" cy="739748"/>
          </a:xfrm>
        </p:spPr>
        <p:txBody>
          <a:bodyPr/>
          <a:lstStyle/>
          <a:p>
            <a:r>
              <a:rPr lang="en-US" sz="4000"/>
              <a:t>International Certification Board</a:t>
            </a:r>
            <a:endParaRPr lang="en-US"/>
          </a:p>
        </p:txBody>
      </p:sp>
      <p:pic>
        <p:nvPicPr>
          <p:cNvPr id="2" name="Picture 1">
            <a:extLst>
              <a:ext uri="{FF2B5EF4-FFF2-40B4-BE49-F238E27FC236}">
                <a16:creationId xmlns:a16="http://schemas.microsoft.com/office/drawing/2014/main" id="{DA2CA45C-BB62-3344-9328-9B1CF24988CC}"/>
              </a:ext>
            </a:extLst>
          </p:cNvPr>
          <p:cNvPicPr>
            <a:picLocks noChangeAspect="1"/>
          </p:cNvPicPr>
          <p:nvPr/>
        </p:nvPicPr>
        <p:blipFill>
          <a:blip r:embed="rId3"/>
          <a:stretch>
            <a:fillRect/>
          </a:stretch>
        </p:blipFill>
        <p:spPr>
          <a:xfrm>
            <a:off x="290126" y="897138"/>
            <a:ext cx="1869180" cy="1501185"/>
          </a:xfrm>
          <a:prstGeom prst="rect">
            <a:avLst/>
          </a:prstGeom>
        </p:spPr>
      </p:pic>
      <p:sp>
        <p:nvSpPr>
          <p:cNvPr id="9" name="TextBox 8">
            <a:extLst>
              <a:ext uri="{FF2B5EF4-FFF2-40B4-BE49-F238E27FC236}">
                <a16:creationId xmlns:a16="http://schemas.microsoft.com/office/drawing/2014/main" id="{C1C29C3B-3898-B0B1-2DFD-EC412B341BC0}"/>
              </a:ext>
            </a:extLst>
          </p:cNvPr>
          <p:cNvSpPr txBox="1"/>
          <p:nvPr/>
        </p:nvSpPr>
        <p:spPr>
          <a:xfrm>
            <a:off x="413693" y="2398323"/>
            <a:ext cx="11102804" cy="3416320"/>
          </a:xfrm>
          <a:prstGeom prst="rect">
            <a:avLst/>
          </a:prstGeom>
          <a:noFill/>
        </p:spPr>
        <p:txBody>
          <a:bodyPr wrap="square">
            <a:spAutoFit/>
          </a:bodyPr>
          <a:lstStyle/>
          <a:p>
            <a:pPr marL="0" marR="0" fontAlgn="base">
              <a:buNone/>
            </a:pPr>
            <a:r>
              <a:rPr lang="en-US" sz="3200">
                <a:solidFill>
                  <a:srgbClr val="0070C0"/>
                </a:solidFill>
                <a:effectLst/>
                <a:latin typeface="Roboto" panose="02000000000000000000" pitchFamily="2" charset="0"/>
                <a:ea typeface="Yu Gothic Light" panose="020B0300000000000000" pitchFamily="34" charset="-128"/>
                <a:cs typeface="Segoe UI" panose="020B0502040204020203" pitchFamily="34" charset="0"/>
              </a:rPr>
              <a:t>Rigging and Signaling Professional **BETA**</a:t>
            </a:r>
            <a:endParaRPr lang="en-US" sz="2800">
              <a:effectLst/>
              <a:latin typeface="Times New Roman" panose="02020603050405020304" pitchFamily="18" charset="0"/>
              <a:ea typeface="Times New Roman" panose="02020603050405020304" pitchFamily="18" charset="0"/>
            </a:endParaRPr>
          </a:p>
          <a:p>
            <a:pPr marL="0" marR="0" fontAlgn="base">
              <a:buNone/>
            </a:pPr>
            <a:r>
              <a:rPr lang="en-US" sz="1600">
                <a:effectLst/>
                <a:latin typeface="Segoe UI" panose="020B0502040204020203" pitchFamily="34" charset="0"/>
                <a:ea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endParaRPr>
          </a:p>
          <a:p>
            <a:pPr marL="0" marR="0" fontAlgn="base">
              <a:buNone/>
            </a:pPr>
            <a:r>
              <a:rPr lang="en-US" sz="2400" b="1">
                <a:effectLst/>
                <a:latin typeface="Roboto" panose="02000000000000000000" pitchFamily="2" charset="0"/>
                <a:ea typeface="Yu Gothic Light" panose="020B0300000000000000" pitchFamily="34" charset="-128"/>
                <a:cs typeface="Segoe UI" panose="020B0502040204020203" pitchFamily="34" charset="0"/>
              </a:rPr>
              <a:t>Scope of Certification</a:t>
            </a:r>
            <a:r>
              <a:rPr lang="en-US" sz="2400">
                <a:effectLst/>
                <a:latin typeface="Roboto" panose="02000000000000000000" pitchFamily="2" charset="0"/>
                <a:ea typeface="Yu Gothic Light" panose="020B0300000000000000" pitchFamily="34" charset="-128"/>
                <a:cs typeface="Segoe UI" panose="020B0502040204020203" pitchFamily="34" charset="0"/>
              </a:rPr>
              <a:t> </a:t>
            </a:r>
            <a:endParaRPr lang="en-US" sz="2400">
              <a:effectLst/>
              <a:latin typeface="Times New Roman" panose="02020603050405020304" pitchFamily="18" charset="0"/>
              <a:ea typeface="Times New Roman" panose="02020603050405020304" pitchFamily="18" charset="0"/>
            </a:endParaRPr>
          </a:p>
          <a:p>
            <a:pPr marL="0" marR="0" fontAlgn="base">
              <a:buNone/>
            </a:pPr>
            <a:r>
              <a:rPr lang="en-US" sz="2400">
                <a:effectLst/>
                <a:latin typeface="Roboto" panose="02000000000000000000" pitchFamily="2" charset="0"/>
                <a:ea typeface="Yu Gothic Light" panose="020B0300000000000000" pitchFamily="34" charset="-128"/>
                <a:cs typeface="Segoe UI" panose="020B0502040204020203" pitchFamily="34" charset="0"/>
              </a:rPr>
              <a:t>The Rigging and Signaling Professional is responsible for possessing the knowledge, skills, and competencies required to perform rigging and signaling tasks safely and </a:t>
            </a:r>
            <a:r>
              <a:rPr lang="en-US" sz="2400">
                <a:solidFill>
                  <a:srgbClr val="000000"/>
                </a:solidFill>
                <a:effectLst/>
                <a:latin typeface="Roboto" panose="02000000000000000000" pitchFamily="2" charset="0"/>
                <a:ea typeface="Yu Gothic Light" panose="020B0300000000000000" pitchFamily="34" charset="-128"/>
                <a:cs typeface="Segoe UI" panose="020B0502040204020203" pitchFamily="34" charset="0"/>
              </a:rPr>
              <a:t>correctly</a:t>
            </a:r>
            <a:r>
              <a:rPr lang="en-US" sz="2400">
                <a:effectLst/>
                <a:latin typeface="Roboto" panose="02000000000000000000" pitchFamily="2" charset="0"/>
                <a:ea typeface="Yu Gothic Light" panose="020B0300000000000000" pitchFamily="34" charset="-128"/>
                <a:cs typeface="Segoe UI" panose="020B0502040204020203" pitchFamily="34" charset="0"/>
              </a:rPr>
              <a:t> in industrial and construction environments. This certification is designed for professionals responsible for the planning, execution, and supervision of rigging and signaling operations, ensuring compliance with industry standards and safety regulations. </a:t>
            </a:r>
            <a:endParaRPr lang="en-US" sz="2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09090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7B5A4-2241-BDFE-6209-81CE10773EC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8B7FFAC-F9F9-273D-6757-D364F0E31258}"/>
              </a:ext>
            </a:extLst>
          </p:cNvPr>
          <p:cNvSpPr>
            <a:spLocks noGrp="1"/>
          </p:cNvSpPr>
          <p:nvPr>
            <p:ph type="title"/>
          </p:nvPr>
        </p:nvSpPr>
        <p:spPr>
          <a:xfrm>
            <a:off x="2455868" y="1026419"/>
            <a:ext cx="9232594" cy="739748"/>
          </a:xfrm>
        </p:spPr>
        <p:txBody>
          <a:bodyPr/>
          <a:lstStyle/>
          <a:p>
            <a:r>
              <a:rPr lang="en-US" sz="4000"/>
              <a:t>International Certification Board</a:t>
            </a:r>
            <a:endParaRPr lang="en-US"/>
          </a:p>
        </p:txBody>
      </p:sp>
      <p:pic>
        <p:nvPicPr>
          <p:cNvPr id="2" name="Picture 1">
            <a:extLst>
              <a:ext uri="{FF2B5EF4-FFF2-40B4-BE49-F238E27FC236}">
                <a16:creationId xmlns:a16="http://schemas.microsoft.com/office/drawing/2014/main" id="{9D7FD2BD-E78C-876E-06E1-7CD1D4D622D8}"/>
              </a:ext>
            </a:extLst>
          </p:cNvPr>
          <p:cNvPicPr>
            <a:picLocks noChangeAspect="1"/>
          </p:cNvPicPr>
          <p:nvPr/>
        </p:nvPicPr>
        <p:blipFill>
          <a:blip r:embed="rId3"/>
          <a:stretch>
            <a:fillRect/>
          </a:stretch>
        </p:blipFill>
        <p:spPr>
          <a:xfrm>
            <a:off x="290126" y="897138"/>
            <a:ext cx="1869180" cy="1501185"/>
          </a:xfrm>
          <a:prstGeom prst="rect">
            <a:avLst/>
          </a:prstGeom>
        </p:spPr>
      </p:pic>
      <p:sp>
        <p:nvSpPr>
          <p:cNvPr id="9" name="TextBox 8">
            <a:extLst>
              <a:ext uri="{FF2B5EF4-FFF2-40B4-BE49-F238E27FC236}">
                <a16:creationId xmlns:a16="http://schemas.microsoft.com/office/drawing/2014/main" id="{8BC6520F-9C79-2E76-796F-F2C46A89C93E}"/>
              </a:ext>
            </a:extLst>
          </p:cNvPr>
          <p:cNvSpPr txBox="1"/>
          <p:nvPr/>
        </p:nvSpPr>
        <p:spPr>
          <a:xfrm>
            <a:off x="2304278" y="1519032"/>
            <a:ext cx="8347247" cy="4955203"/>
          </a:xfrm>
          <a:prstGeom prst="rect">
            <a:avLst/>
          </a:prstGeom>
          <a:noFill/>
        </p:spPr>
        <p:txBody>
          <a:bodyPr wrap="square">
            <a:spAutoFit/>
          </a:bodyPr>
          <a:lstStyle/>
          <a:p>
            <a:pPr marL="0" marR="0" algn="just" fontAlgn="base">
              <a:buNone/>
            </a:pPr>
            <a:r>
              <a:rPr lang="en-US" sz="3200">
                <a:solidFill>
                  <a:srgbClr val="0070C0"/>
                </a:solidFill>
                <a:effectLst/>
                <a:latin typeface="Roboto" panose="02000000000000000000" pitchFamily="2" charset="0"/>
                <a:ea typeface="Yu Gothic Light" panose="020B0300000000000000" pitchFamily="34" charset="-128"/>
                <a:cs typeface="Segoe UI" panose="020B0502040204020203" pitchFamily="34" charset="0"/>
              </a:rPr>
              <a:t>                         </a:t>
            </a:r>
          </a:p>
          <a:p>
            <a:pPr marL="0" marR="0" algn="just" fontAlgn="base">
              <a:buNone/>
            </a:pPr>
            <a:r>
              <a:rPr lang="en-US" sz="3200">
                <a:solidFill>
                  <a:srgbClr val="0070C0"/>
                </a:solidFill>
                <a:effectLst/>
                <a:latin typeface="Roboto" panose="02000000000000000000" pitchFamily="2" charset="0"/>
                <a:ea typeface="Yu Gothic Light" panose="020B0300000000000000" pitchFamily="34" charset="-128"/>
                <a:cs typeface="Segoe UI" panose="020B0502040204020203" pitchFamily="34" charset="0"/>
              </a:rPr>
              <a:t>Rigging and Signaling Professional **BETA**</a:t>
            </a:r>
          </a:p>
          <a:p>
            <a:pPr fontAlgn="base"/>
            <a:endParaRPr lang="en-US" sz="2400" b="1">
              <a:effectLst/>
              <a:ea typeface="Times New Roman" panose="02020603050405020304" pitchFamily="18" charset="0"/>
            </a:endParaRPr>
          </a:p>
          <a:p>
            <a:pPr fontAlgn="base"/>
            <a:r>
              <a:rPr lang="en-US" sz="2400" b="1">
                <a:effectLst/>
                <a:ea typeface="Times New Roman" panose="02020603050405020304" pitchFamily="18" charset="0"/>
              </a:rPr>
              <a:t>Certification  </a:t>
            </a:r>
            <a:r>
              <a:rPr lang="en-US" sz="2400" b="1"/>
              <a:t>Overview</a:t>
            </a:r>
          </a:p>
          <a:p>
            <a:pPr marL="342900" indent="-342900" fontAlgn="base">
              <a:buFont typeface="Arial" panose="020B0604020202020204" pitchFamily="34" charset="0"/>
              <a:buChar char="•"/>
            </a:pPr>
            <a:r>
              <a:rPr lang="en-US" b="1"/>
              <a:t>Safe Rigging Practices </a:t>
            </a:r>
            <a:endParaRPr lang="en-US"/>
          </a:p>
          <a:p>
            <a:pPr marL="342900" indent="-342900" fontAlgn="base">
              <a:buFont typeface="Arial" panose="020B0604020202020204" pitchFamily="34" charset="0"/>
              <a:buChar char="•"/>
            </a:pPr>
            <a:r>
              <a:rPr lang="en-US" b="1"/>
              <a:t>Load Weight, Sling Angle, Tension and Capacity</a:t>
            </a:r>
          </a:p>
          <a:p>
            <a:pPr marL="342900" indent="-342900" fontAlgn="base">
              <a:buFont typeface="Arial" panose="020B0604020202020204" pitchFamily="34" charset="0"/>
              <a:buChar char="•"/>
            </a:pPr>
            <a:r>
              <a:rPr lang="en-US" b="1"/>
              <a:t>Load Control </a:t>
            </a:r>
            <a:endParaRPr lang="en-US"/>
          </a:p>
          <a:p>
            <a:pPr marL="342900" indent="-342900" fontAlgn="base">
              <a:buFont typeface="Arial" panose="020B0604020202020204" pitchFamily="34" charset="0"/>
              <a:buChar char="•"/>
            </a:pPr>
            <a:r>
              <a:rPr lang="en-US" b="1"/>
              <a:t>Identiﬁcation, Inspection and Application of Rigging Hardware and Slings </a:t>
            </a:r>
            <a:endParaRPr lang="en-US"/>
          </a:p>
          <a:p>
            <a:pPr marL="342900" indent="-342900" fontAlgn="base">
              <a:buFont typeface="Arial" panose="020B0604020202020204" pitchFamily="34" charset="0"/>
              <a:buChar char="•"/>
            </a:pPr>
            <a:r>
              <a:rPr lang="en-US" b="1"/>
              <a:t>Rigging Plan Development </a:t>
            </a:r>
          </a:p>
          <a:p>
            <a:pPr marL="342900" indent="-342900" fontAlgn="base">
              <a:buFont typeface="Arial" panose="020B0604020202020204" pitchFamily="34" charset="0"/>
              <a:buChar char="•"/>
            </a:pPr>
            <a:r>
              <a:rPr lang="en-US" b="1"/>
              <a:t>Lever and Chain Hoists Identification, Application and Inspection</a:t>
            </a:r>
          </a:p>
          <a:p>
            <a:pPr marL="342900" indent="-342900" fontAlgn="base">
              <a:buFont typeface="Arial" panose="020B0604020202020204" pitchFamily="34" charset="0"/>
              <a:buChar char="•"/>
            </a:pPr>
            <a:r>
              <a:rPr lang="en-US" b="1"/>
              <a:t>Crane dynamics, Operation Limitations and Associated Hazards </a:t>
            </a:r>
          </a:p>
          <a:p>
            <a:pPr marL="342900" indent="-342900" fontAlgn="base">
              <a:buFont typeface="Arial" panose="020B0604020202020204" pitchFamily="34" charset="0"/>
              <a:buChar char="•"/>
            </a:pPr>
            <a:r>
              <a:rPr lang="en-US" b="1"/>
              <a:t>Requirements for below the hook lifting devices </a:t>
            </a:r>
            <a:endParaRPr lang="en-US"/>
          </a:p>
          <a:p>
            <a:pPr marL="342900" indent="-342900" fontAlgn="base">
              <a:buFont typeface="Arial" panose="020B0604020202020204" pitchFamily="34" charset="0"/>
              <a:buChar char="•"/>
            </a:pPr>
            <a:r>
              <a:rPr lang="en-US" b="1"/>
              <a:t>ASME Hand Signals </a:t>
            </a:r>
            <a:endParaRPr lang="en-US"/>
          </a:p>
          <a:p>
            <a:pPr fontAlgn="base"/>
            <a:endParaRPr lang="en-US"/>
          </a:p>
          <a:p>
            <a:pPr marL="342900" indent="-342900" fontAlgn="base">
              <a:buFont typeface="Arial" panose="020B0604020202020204" pitchFamily="34" charset="0"/>
              <a:buChar char="•"/>
            </a:pPr>
            <a:endParaRPr lang="en-US" sz="2400" b="1">
              <a:effectLst/>
              <a:ea typeface="Times New Roman" panose="02020603050405020304" pitchFamily="18" charset="0"/>
            </a:endParaRPr>
          </a:p>
        </p:txBody>
      </p:sp>
    </p:spTree>
    <p:extLst>
      <p:ext uri="{BB962C8B-B14F-4D97-AF65-F5344CB8AC3E}">
        <p14:creationId xmlns:p14="http://schemas.microsoft.com/office/powerpoint/2010/main" val="40373873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03E92E-479B-E061-0FEB-AB619C369846}"/>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kern="1200">
                <a:solidFill>
                  <a:schemeClr val="tx1"/>
                </a:solidFill>
                <a:latin typeface="+mj-lt"/>
                <a:ea typeface="+mn-ea"/>
                <a:cs typeface="+mn-cs"/>
              </a:rPr>
              <a:t>NEMIONLINE.ORG</a:t>
            </a:r>
          </a:p>
        </p:txBody>
      </p:sp>
      <p:sp>
        <p:nvSpPr>
          <p:cNvPr id="2" name="Title 1">
            <a:extLst>
              <a:ext uri="{FF2B5EF4-FFF2-40B4-BE49-F238E27FC236}">
                <a16:creationId xmlns:a16="http://schemas.microsoft.com/office/drawing/2014/main" id="{FBC92DB7-9EAD-B6C7-8428-6200AFB0CB45}"/>
              </a:ext>
            </a:extLst>
          </p:cNvPr>
          <p:cNvSpPr>
            <a:spLocks noGrp="1"/>
          </p:cNvSpPr>
          <p:nvPr>
            <p:ph type="title" idx="4294967295"/>
          </p:nvPr>
        </p:nvSpPr>
        <p:spPr>
          <a:xfrm>
            <a:off x="449548" y="1338647"/>
            <a:ext cx="2520950" cy="4489450"/>
          </a:xfrm>
        </p:spPr>
        <p:txBody>
          <a:bodyPr vert="horz" lIns="91440" tIns="45720" rIns="91440" bIns="45720" rtlCol="0" anchor="t">
            <a:normAutofit/>
          </a:bodyPr>
          <a:lstStyle/>
          <a:p>
            <a:r>
              <a:rPr lang="en-US" sz="3200"/>
              <a:t>NEMI Supervisor Training Program Timeline</a:t>
            </a:r>
          </a:p>
        </p:txBody>
      </p:sp>
      <p:graphicFrame>
        <p:nvGraphicFramePr>
          <p:cNvPr id="6" name="Content Placeholder 5">
            <a:extLst>
              <a:ext uri="{FF2B5EF4-FFF2-40B4-BE49-F238E27FC236}">
                <a16:creationId xmlns:a16="http://schemas.microsoft.com/office/drawing/2014/main" id="{ACC7F591-1EB0-44EA-BDDF-0D5B21520BB0}"/>
              </a:ext>
            </a:extLst>
          </p:cNvPr>
          <p:cNvGraphicFramePr>
            <a:graphicFrameLocks noGrp="1"/>
          </p:cNvGraphicFramePr>
          <p:nvPr>
            <p:ph idx="4294967295"/>
            <p:extLst>
              <p:ext uri="{E7BDC344-281C-4309-B0C6-D0EE65EED2A8}">
                <p202:designPr xmlns:p202="http://schemas.microsoft.com/office/powerpoint/2020/02/main">
                  <p202:designTagLst>
                    <p202:designTag name="ARCH:1:CLS" val="SmartArt"/>
                    <p202:designTag name="ARCH:1:VSVAR" val="Timeline"/>
                  </p202:designTagLst>
                </p202:designPr>
              </p:ext>
            </p:extLst>
          </p:nvPr>
        </p:nvGraphicFramePr>
        <p:xfrm>
          <a:off x="3439984" y="883035"/>
          <a:ext cx="7442200" cy="5400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02680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95F7C-35F0-4884-3FF8-181D3DB7BEBA}"/>
              </a:ext>
            </a:extLst>
          </p:cNvPr>
          <p:cNvSpPr>
            <a:spLocks noGrp="1"/>
          </p:cNvSpPr>
          <p:nvPr>
            <p:ph type="title"/>
          </p:nvPr>
        </p:nvSpPr>
        <p:spPr>
          <a:xfrm>
            <a:off x="5248656" y="914400"/>
            <a:ext cx="6236208" cy="1307592"/>
          </a:xfrm>
        </p:spPr>
        <p:txBody>
          <a:bodyPr>
            <a:normAutofit/>
          </a:bodyPr>
          <a:lstStyle/>
          <a:p>
            <a:r>
              <a:rPr lang="en-US" sz="3700"/>
              <a:t>Data Centers: IA Coordination &amp; Strategy</a:t>
            </a:r>
          </a:p>
        </p:txBody>
      </p:sp>
      <p:pic>
        <p:nvPicPr>
          <p:cNvPr id="6" name="Picture 5" descr="Blue blocks and networks technology background">
            <a:extLst>
              <a:ext uri="{FF2B5EF4-FFF2-40B4-BE49-F238E27FC236}">
                <a16:creationId xmlns:a16="http://schemas.microsoft.com/office/drawing/2014/main" id="{80EFD67A-6332-1FD8-D1D9-58E4DFADBD46}"/>
              </a:ext>
            </a:extLst>
          </p:cNvPr>
          <p:cNvPicPr>
            <a:picLocks noChangeAspect="1"/>
          </p:cNvPicPr>
          <p:nvPr/>
        </p:nvPicPr>
        <p:blipFill>
          <a:blip r:embed="rId3"/>
          <a:srcRect l="15420" r="46330" b="-446"/>
          <a:stretch>
            <a:fillRect/>
          </a:stretch>
        </p:blipFill>
        <p:spPr>
          <a:xfrm>
            <a:off x="20" y="-1"/>
            <a:ext cx="4663420" cy="6858001"/>
          </a:xfrm>
          <a:prstGeom prst="rect">
            <a:avLst/>
          </a:prstGeom>
        </p:spPr>
      </p:pic>
      <p:sp>
        <p:nvSpPr>
          <p:cNvPr id="3" name="Content Placeholder 2">
            <a:extLst>
              <a:ext uri="{FF2B5EF4-FFF2-40B4-BE49-F238E27FC236}">
                <a16:creationId xmlns:a16="http://schemas.microsoft.com/office/drawing/2014/main" id="{3BDCBB3F-D7DF-24C2-D743-733492236C86}"/>
              </a:ext>
            </a:extLst>
          </p:cNvPr>
          <p:cNvSpPr>
            <a:spLocks noGrp="1"/>
          </p:cNvSpPr>
          <p:nvPr>
            <p:ph idx="1"/>
          </p:nvPr>
        </p:nvSpPr>
        <p:spPr>
          <a:xfrm>
            <a:off x="5248656" y="2221992"/>
            <a:ext cx="6236208" cy="3941064"/>
          </a:xfrm>
        </p:spPr>
        <p:txBody>
          <a:bodyPr>
            <a:normAutofit/>
          </a:bodyPr>
          <a:lstStyle/>
          <a:p>
            <a:pPr>
              <a:lnSpc>
                <a:spcPct val="100000"/>
              </a:lnSpc>
            </a:pPr>
            <a:r>
              <a:rPr lang="en-US"/>
              <a:t>IA Mega Project Team</a:t>
            </a:r>
          </a:p>
          <a:p>
            <a:pPr>
              <a:lnSpc>
                <a:spcPct val="100000"/>
              </a:lnSpc>
            </a:pPr>
            <a:r>
              <a:rPr lang="en-US"/>
              <a:t>IA Government Affairs</a:t>
            </a:r>
          </a:p>
          <a:p>
            <a:pPr>
              <a:lnSpc>
                <a:spcPct val="100000"/>
              </a:lnSpc>
            </a:pPr>
            <a:r>
              <a:rPr lang="en-US"/>
              <a:t>NEMI technical leadership</a:t>
            </a:r>
          </a:p>
          <a:p>
            <a:pPr>
              <a:lnSpc>
                <a:spcPct val="100000"/>
              </a:lnSpc>
            </a:pPr>
            <a:r>
              <a:rPr lang="en-US"/>
              <a:t>Focus:</a:t>
            </a:r>
          </a:p>
          <a:p>
            <a:pPr lvl="1">
              <a:lnSpc>
                <a:spcPct val="100000"/>
              </a:lnSpc>
            </a:pPr>
            <a:r>
              <a:rPr lang="en-US"/>
              <a:t>Cooling systems &amp; infrastructure</a:t>
            </a:r>
          </a:p>
          <a:p>
            <a:pPr lvl="1">
              <a:lnSpc>
                <a:spcPct val="100000"/>
              </a:lnSpc>
            </a:pPr>
            <a:r>
              <a:rPr lang="en-US"/>
              <a:t>Energy &amp; water policy</a:t>
            </a:r>
          </a:p>
          <a:p>
            <a:pPr>
              <a:lnSpc>
                <a:spcPct val="100000"/>
              </a:lnSpc>
            </a:pPr>
            <a:r>
              <a:rPr lang="en-US"/>
              <a:t>Promoting:</a:t>
            </a:r>
          </a:p>
          <a:p>
            <a:pPr lvl="1">
              <a:lnSpc>
                <a:spcPct val="100000"/>
              </a:lnSpc>
            </a:pPr>
            <a:r>
              <a:rPr lang="en-US"/>
              <a:t>Air-side economizers</a:t>
            </a:r>
          </a:p>
          <a:p>
            <a:pPr lvl="1">
              <a:lnSpc>
                <a:spcPct val="100000"/>
              </a:lnSpc>
            </a:pPr>
            <a:r>
              <a:rPr lang="en-US"/>
              <a:t>Hybrid cooling systems</a:t>
            </a:r>
          </a:p>
          <a:p>
            <a:pPr lvl="1">
              <a:lnSpc>
                <a:spcPct val="100000"/>
              </a:lnSpc>
            </a:pPr>
            <a:r>
              <a:rPr lang="en-US"/>
              <a:t>Low-water designs</a:t>
            </a:r>
          </a:p>
        </p:txBody>
      </p:sp>
      <p:sp>
        <p:nvSpPr>
          <p:cNvPr id="4" name="Footer Placeholder 3">
            <a:extLst>
              <a:ext uri="{FF2B5EF4-FFF2-40B4-BE49-F238E27FC236}">
                <a16:creationId xmlns:a16="http://schemas.microsoft.com/office/drawing/2014/main" id="{D5A5D084-25BD-F3B2-4421-A108D3D1D9B3}"/>
              </a:ext>
            </a:extLst>
          </p:cNvPr>
          <p:cNvSpPr>
            <a:spLocks noGrp="1"/>
          </p:cNvSpPr>
          <p:nvPr>
            <p:ph type="ftr" sz="quarter" idx="11"/>
          </p:nvPr>
        </p:nvSpPr>
        <p:spPr>
          <a:xfrm>
            <a:off x="715384" y="6356350"/>
            <a:ext cx="3915884" cy="365125"/>
          </a:xfrm>
        </p:spPr>
        <p:txBody>
          <a:bodyPr>
            <a:normAutofit/>
          </a:bodyPr>
          <a:lstStyle/>
          <a:p>
            <a:pPr>
              <a:spcAft>
                <a:spcPts val="600"/>
              </a:spcAft>
            </a:pPr>
            <a:r>
              <a:rPr lang="en-US">
                <a:solidFill>
                  <a:srgbClr val="FFFFFF"/>
                </a:solidFill>
              </a:rPr>
              <a:t>NEMIONLINE.ORG</a:t>
            </a:r>
          </a:p>
        </p:txBody>
      </p:sp>
    </p:spTree>
    <p:extLst>
      <p:ext uri="{BB962C8B-B14F-4D97-AF65-F5344CB8AC3E}">
        <p14:creationId xmlns:p14="http://schemas.microsoft.com/office/powerpoint/2010/main" val="388794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D7C9E85-F17A-23F3-6749-6E28D4DA6658}"/>
              </a:ext>
            </a:extLst>
          </p:cNvPr>
          <p:cNvSpPr>
            <a:spLocks noGrp="1"/>
          </p:cNvSpPr>
          <p:nvPr>
            <p:ph type="ftr" sz="quarter" idx="11"/>
          </p:nvPr>
        </p:nvSpPr>
        <p:spPr/>
        <p:txBody>
          <a:bodyPr vert="horz" lIns="91440" tIns="45720" rIns="91440" bIns="45720" rtlCol="0" anchor="ctr">
            <a:normAutofit/>
          </a:bodyPr>
          <a:lstStyle/>
          <a:p>
            <a:pPr>
              <a:spcAft>
                <a:spcPts val="600"/>
              </a:spcAft>
            </a:pPr>
            <a:r>
              <a:rPr lang="en-US" kern="1200">
                <a:solidFill>
                  <a:schemeClr val="tx1"/>
                </a:solidFill>
                <a:latin typeface="+mj-lt"/>
                <a:ea typeface="+mn-ea"/>
                <a:cs typeface="+mn-cs"/>
              </a:rPr>
              <a:t>NEMIONLINE.ORG</a:t>
            </a:r>
          </a:p>
        </p:txBody>
      </p:sp>
      <p:sp>
        <p:nvSpPr>
          <p:cNvPr id="2" name="Title 1">
            <a:extLst>
              <a:ext uri="{FF2B5EF4-FFF2-40B4-BE49-F238E27FC236}">
                <a16:creationId xmlns:a16="http://schemas.microsoft.com/office/drawing/2014/main" id="{75944705-566F-12C0-125A-301C741D29D7}"/>
              </a:ext>
            </a:extLst>
          </p:cNvPr>
          <p:cNvSpPr>
            <a:spLocks noGrp="1"/>
          </p:cNvSpPr>
          <p:nvPr>
            <p:ph type="title" idx="4294967295"/>
          </p:nvPr>
        </p:nvSpPr>
        <p:spPr>
          <a:xfrm>
            <a:off x="420129" y="5254908"/>
            <a:ext cx="10725150" cy="757237"/>
          </a:xfrm>
        </p:spPr>
        <p:txBody>
          <a:bodyPr vert="horz" lIns="91440" tIns="45720" rIns="91440" bIns="45720" rtlCol="0" anchor="t">
            <a:normAutofit/>
          </a:bodyPr>
          <a:lstStyle/>
          <a:p>
            <a:r>
              <a:rPr lang="en-US"/>
              <a:t>Data Centers: What This Means for Locals</a:t>
            </a:r>
          </a:p>
        </p:txBody>
      </p:sp>
      <p:graphicFrame>
        <p:nvGraphicFramePr>
          <p:cNvPr id="6" name="Content Placeholder 2">
            <a:extLst>
              <a:ext uri="{FF2B5EF4-FFF2-40B4-BE49-F238E27FC236}">
                <a16:creationId xmlns:a16="http://schemas.microsoft.com/office/drawing/2014/main" id="{ECACA038-58F2-EB32-7124-011AA9562933}"/>
              </a:ext>
            </a:extLst>
          </p:cNvPr>
          <p:cNvGraphicFramePr>
            <a:graphicFrameLocks noGrp="1"/>
          </p:cNvGraphicFramePr>
          <p:nvPr>
            <p:ph idx="4294967295"/>
          </p:nvPr>
        </p:nvGraphicFramePr>
        <p:xfrm>
          <a:off x="420129" y="860854"/>
          <a:ext cx="10706100" cy="4100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59519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D27386EA-D181-B964-4744-250C23C4BD1E}"/>
              </a:ext>
            </a:extLst>
          </p:cNvPr>
          <p:cNvGraphicFramePr/>
          <p:nvPr/>
        </p:nvGraphicFramePr>
        <p:xfrm>
          <a:off x="457200" y="1729161"/>
          <a:ext cx="5129939" cy="1003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6">
            <a:extLst>
              <a:ext uri="{FF2B5EF4-FFF2-40B4-BE49-F238E27FC236}">
                <a16:creationId xmlns:a16="http://schemas.microsoft.com/office/drawing/2014/main" id="{0CA8942A-6B51-AF08-396D-B30A40B82B1E}"/>
              </a:ext>
            </a:extLst>
          </p:cNvPr>
          <p:cNvGraphicFramePr>
            <a:graphicFrameLocks noGrp="1"/>
          </p:cNvGraphicFramePr>
          <p:nvPr>
            <p:ph idx="1"/>
          </p:nvPr>
        </p:nvGraphicFramePr>
        <p:xfrm>
          <a:off x="457200" y="1974034"/>
          <a:ext cx="10691265" cy="36360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Footer Placeholder 3">
            <a:extLst>
              <a:ext uri="{FF2B5EF4-FFF2-40B4-BE49-F238E27FC236}">
                <a16:creationId xmlns:a16="http://schemas.microsoft.com/office/drawing/2014/main" id="{5E427CF6-0675-4A08-7FB2-E8EBCAC1E169}"/>
              </a:ext>
            </a:extLst>
          </p:cNvPr>
          <p:cNvSpPr>
            <a:spLocks noGrp="1"/>
          </p:cNvSpPr>
          <p:nvPr>
            <p:ph type="ftr" sz="quarter" idx="11"/>
          </p:nvPr>
        </p:nvSpPr>
        <p:spPr/>
        <p:txBody>
          <a:bodyPr/>
          <a:lstStyle/>
          <a:p>
            <a:r>
              <a:rPr lang="en-US"/>
              <a:t>NEMIONLINE.ORG</a:t>
            </a:r>
          </a:p>
        </p:txBody>
      </p:sp>
    </p:spTree>
    <p:extLst>
      <p:ext uri="{BB962C8B-B14F-4D97-AF65-F5344CB8AC3E}">
        <p14:creationId xmlns:p14="http://schemas.microsoft.com/office/powerpoint/2010/main" val="1353640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22098-3CE2-6BE6-CD24-0CC6CB073D8C}"/>
            </a:ext>
          </a:extLst>
        </p:cNvPr>
        <p:cNvGrpSpPr/>
        <p:nvPr/>
      </p:nvGrpSpPr>
      <p:grpSpPr>
        <a:xfrm>
          <a:off x="0" y="0"/>
          <a:ext cx="0" cy="0"/>
          <a:chOff x="0" y="0"/>
          <a:chExt cx="0" cy="0"/>
        </a:xfrm>
      </p:grpSpPr>
      <p:graphicFrame>
        <p:nvGraphicFramePr>
          <p:cNvPr id="22" name="TextBox 3">
            <a:extLst>
              <a:ext uri="{FF2B5EF4-FFF2-40B4-BE49-F238E27FC236}">
                <a16:creationId xmlns:a16="http://schemas.microsoft.com/office/drawing/2014/main" id="{F7BAFE64-FBB6-F4D7-0214-FF28C3D7CF40}"/>
              </a:ext>
            </a:extLst>
          </p:cNvPr>
          <p:cNvGraphicFramePr/>
          <p:nvPr/>
        </p:nvGraphicFramePr>
        <p:xfrm>
          <a:off x="116225" y="2520583"/>
          <a:ext cx="11770976" cy="3510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E2C5009B-85E2-30B6-2368-2D9B476E5523}"/>
              </a:ext>
            </a:extLst>
          </p:cNvPr>
          <p:cNvPicPr>
            <a:picLocks noChangeAspect="1"/>
          </p:cNvPicPr>
          <p:nvPr/>
        </p:nvPicPr>
        <p:blipFill>
          <a:blip r:embed="rId8"/>
          <a:stretch>
            <a:fillRect/>
          </a:stretch>
        </p:blipFill>
        <p:spPr>
          <a:xfrm>
            <a:off x="220956" y="956832"/>
            <a:ext cx="3535986" cy="1194920"/>
          </a:xfrm>
          <a:prstGeom prst="rect">
            <a:avLst/>
          </a:prstGeom>
        </p:spPr>
      </p:pic>
    </p:spTree>
    <p:extLst>
      <p:ext uri="{BB962C8B-B14F-4D97-AF65-F5344CB8AC3E}">
        <p14:creationId xmlns:p14="http://schemas.microsoft.com/office/powerpoint/2010/main" val="3627570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6BC439B6-E6A1-4E70-C380-3AC5001F62D7}"/>
              </a:ext>
            </a:extLst>
          </p:cNvPr>
          <p:cNvSpPr>
            <a:spLocks noGrp="1"/>
          </p:cNvSpPr>
          <p:nvPr>
            <p:ph sz="half" idx="2"/>
          </p:nvPr>
        </p:nvSpPr>
        <p:spPr>
          <a:xfrm>
            <a:off x="768834" y="1533088"/>
            <a:ext cx="4790303" cy="2287399"/>
          </a:xfrm>
        </p:spPr>
        <p:txBody>
          <a:bodyPr>
            <a:normAutofit/>
          </a:bodyPr>
          <a:lstStyle/>
          <a:p>
            <a:pPr marL="0" indent="0" fontAlgn="base">
              <a:lnSpc>
                <a:spcPct val="100000"/>
              </a:lnSpc>
              <a:spcAft>
                <a:spcPct val="0"/>
              </a:spcAft>
              <a:buNone/>
            </a:pPr>
            <a:r>
              <a:rPr lang="en-US" sz="2800" dirty="0"/>
              <a:t>Craig Reehten</a:t>
            </a:r>
          </a:p>
          <a:p>
            <a:pPr marL="0" indent="0" fontAlgn="base">
              <a:lnSpc>
                <a:spcPct val="100000"/>
              </a:lnSpc>
              <a:spcAft>
                <a:spcPct val="0"/>
              </a:spcAft>
              <a:buNone/>
            </a:pPr>
            <a:r>
              <a:rPr lang="en-US" sz="2800" dirty="0"/>
              <a:t>NEMI Administrator</a:t>
            </a:r>
          </a:p>
          <a:p>
            <a:pPr marL="0" indent="0">
              <a:buNone/>
            </a:pPr>
            <a:r>
              <a:rPr lang="en-US" sz="2800" dirty="0">
                <a:hlinkClick r:id="rId3"/>
              </a:rPr>
              <a:t>CReehten@nemionline.org</a:t>
            </a:r>
            <a:endParaRPr lang="en-US" sz="2800" dirty="0"/>
          </a:p>
        </p:txBody>
      </p:sp>
      <p:sp>
        <p:nvSpPr>
          <p:cNvPr id="7" name="Title 1">
            <a:extLst>
              <a:ext uri="{FF2B5EF4-FFF2-40B4-BE49-F238E27FC236}">
                <a16:creationId xmlns:a16="http://schemas.microsoft.com/office/drawing/2014/main" id="{8AA00EDD-2B19-274C-A986-11ACC93622C3}"/>
              </a:ext>
            </a:extLst>
          </p:cNvPr>
          <p:cNvSpPr txBox="1">
            <a:spLocks/>
          </p:cNvSpPr>
          <p:nvPr/>
        </p:nvSpPr>
        <p:spPr>
          <a:xfrm>
            <a:off x="7460206" y="4799181"/>
            <a:ext cx="3439510" cy="556000"/>
          </a:xfrm>
          <a:prstGeom prst="rect">
            <a:avLst/>
          </a:prstGeom>
        </p:spPr>
        <p:txBody>
          <a:bodyPr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solidFill>
                  <a:schemeClr val="bg1"/>
                </a:solidFill>
                <a:latin typeface="Univers Condensed" panose="020B0506020202050204" pitchFamily="34" charset="0"/>
              </a:rPr>
              <a:t>ON SOCIAL</a:t>
            </a:r>
          </a:p>
        </p:txBody>
      </p:sp>
      <p:sp>
        <p:nvSpPr>
          <p:cNvPr id="2" name="Content Placeholder 9">
            <a:extLst>
              <a:ext uri="{FF2B5EF4-FFF2-40B4-BE49-F238E27FC236}">
                <a16:creationId xmlns:a16="http://schemas.microsoft.com/office/drawing/2014/main" id="{AA7D8B05-B7CD-7AAE-8304-F3AA6C06D3FE}"/>
              </a:ext>
            </a:extLst>
          </p:cNvPr>
          <p:cNvSpPr txBox="1">
            <a:spLocks/>
          </p:cNvSpPr>
          <p:nvPr/>
        </p:nvSpPr>
        <p:spPr bwMode="auto">
          <a:xfrm>
            <a:off x="768834" y="3829256"/>
            <a:ext cx="5219700" cy="178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Mike Harris</a:t>
            </a:r>
          </a:p>
          <a:p>
            <a:pPr marL="0" indent="0">
              <a:buFont typeface="Arial" panose="020B0604020202020204" pitchFamily="34" charset="0"/>
              <a:buNone/>
            </a:pPr>
            <a:r>
              <a:rPr lang="en-US" dirty="0"/>
              <a:t>Executive Director</a:t>
            </a:r>
          </a:p>
          <a:p>
            <a:pPr marL="0" indent="0">
              <a:buFont typeface="Arial" panose="020B0604020202020204" pitchFamily="34" charset="0"/>
              <a:buNone/>
            </a:pPr>
            <a:r>
              <a:rPr lang="en-US" dirty="0">
                <a:hlinkClick r:id="rId4"/>
              </a:rPr>
              <a:t>MHarris@sheetmetal-iti.org</a:t>
            </a:r>
            <a:r>
              <a:rPr lang="en-US" dirty="0"/>
              <a:t> </a:t>
            </a:r>
          </a:p>
        </p:txBody>
      </p:sp>
      <p:sp>
        <p:nvSpPr>
          <p:cNvPr id="3" name="Rectangle 2">
            <a:extLst>
              <a:ext uri="{FF2B5EF4-FFF2-40B4-BE49-F238E27FC236}">
                <a16:creationId xmlns:a16="http://schemas.microsoft.com/office/drawing/2014/main" id="{5EF6D39B-1E51-ED9B-38D7-2B7CCD5E4FA7}"/>
              </a:ext>
            </a:extLst>
          </p:cNvPr>
          <p:cNvSpPr/>
          <p:nvPr/>
        </p:nvSpPr>
        <p:spPr>
          <a:xfrm>
            <a:off x="6311602" y="833115"/>
            <a:ext cx="4956068" cy="5191769"/>
          </a:xfrm>
          <a:prstGeom prst="rect">
            <a:avLst/>
          </a:prstGeom>
          <a:solidFill>
            <a:srgbClr val="007CC3"/>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FA7CFB89-B761-C3A1-A798-FB9CB747BE0E}"/>
              </a:ext>
            </a:extLst>
          </p:cNvPr>
          <p:cNvPicPr>
            <a:picLocks noChangeAspect="1"/>
          </p:cNvPicPr>
          <p:nvPr/>
        </p:nvPicPr>
        <p:blipFill>
          <a:blip r:embed="rId5"/>
          <a:srcRect/>
          <a:stretch/>
        </p:blipFill>
        <p:spPr>
          <a:xfrm>
            <a:off x="7569516" y="1510231"/>
            <a:ext cx="2596146" cy="2596146"/>
          </a:xfrm>
          <a:prstGeom prst="rect">
            <a:avLst/>
          </a:prstGeom>
          <a:ln>
            <a:solidFill>
              <a:schemeClr val="tx1"/>
            </a:solidFill>
          </a:ln>
        </p:spPr>
      </p:pic>
      <p:sp>
        <p:nvSpPr>
          <p:cNvPr id="11" name="Subtitle 2">
            <a:extLst>
              <a:ext uri="{FF2B5EF4-FFF2-40B4-BE49-F238E27FC236}">
                <a16:creationId xmlns:a16="http://schemas.microsoft.com/office/drawing/2014/main" id="{44A6F6B9-D16F-83C0-2D50-0D8522ED54F7}"/>
              </a:ext>
            </a:extLst>
          </p:cNvPr>
          <p:cNvSpPr txBox="1">
            <a:spLocks/>
          </p:cNvSpPr>
          <p:nvPr/>
        </p:nvSpPr>
        <p:spPr>
          <a:xfrm>
            <a:off x="6566118" y="3798014"/>
            <a:ext cx="4460681" cy="1263679"/>
          </a:xfrm>
          <a:prstGeom prst="rect">
            <a:avLst/>
          </a:prstGeom>
        </p:spPr>
        <p:txBody>
          <a:bodyPr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latin typeface="Calisto MT" panose="02040603050505030304" pitchFamily="18" charset="77"/>
              </a:rPr>
              <a:t>National Energy </a:t>
            </a:r>
            <a:r>
              <a:rPr lang="en-US" sz="2000" dirty="0">
                <a:solidFill>
                  <a:schemeClr val="bg1"/>
                </a:solidFill>
                <a:latin typeface="Calisto MT" panose="02040603050505030304" pitchFamily="18" charset="77"/>
              </a:rPr>
              <a:t>Management</a:t>
            </a:r>
            <a:r>
              <a:rPr lang="en-US" sz="1800" dirty="0">
                <a:solidFill>
                  <a:schemeClr val="bg1"/>
                </a:solidFill>
                <a:latin typeface="Calisto MT" panose="02040603050505030304" pitchFamily="18" charset="77"/>
              </a:rPr>
              <a:t> Institute</a:t>
            </a:r>
          </a:p>
        </p:txBody>
      </p:sp>
      <p:sp>
        <p:nvSpPr>
          <p:cNvPr id="12" name="Subtitle 2">
            <a:extLst>
              <a:ext uri="{FF2B5EF4-FFF2-40B4-BE49-F238E27FC236}">
                <a16:creationId xmlns:a16="http://schemas.microsoft.com/office/drawing/2014/main" id="{D20A3544-B9D2-5785-6750-07E9B4881E2C}"/>
              </a:ext>
            </a:extLst>
          </p:cNvPr>
          <p:cNvSpPr txBox="1">
            <a:spLocks/>
          </p:cNvSpPr>
          <p:nvPr/>
        </p:nvSpPr>
        <p:spPr>
          <a:xfrm>
            <a:off x="7427254" y="4980068"/>
            <a:ext cx="2738408" cy="955316"/>
          </a:xfrm>
          <a:prstGeom prst="rect">
            <a:avLst/>
          </a:prstGeom>
        </p:spPr>
        <p:txBody>
          <a:bodyPr anchor="b">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latin typeface="Calisto MT" panose="02040603050505030304" pitchFamily="18" charset="77"/>
              </a:rPr>
              <a:t>Program Administrator</a:t>
            </a:r>
          </a:p>
          <a:p>
            <a:pPr marL="0" indent="0" algn="ctr">
              <a:buNone/>
            </a:pPr>
            <a:r>
              <a:rPr lang="en-US" sz="1800" dirty="0">
                <a:solidFill>
                  <a:schemeClr val="bg1"/>
                </a:solidFill>
                <a:latin typeface="Calisto MT" panose="02040603050505030304" pitchFamily="18" charset="77"/>
              </a:rPr>
              <a:t>jpickens@nemionline.org</a:t>
            </a:r>
          </a:p>
          <a:p>
            <a:pPr marL="0" indent="0" algn="ctr">
              <a:buNone/>
            </a:pPr>
            <a:r>
              <a:rPr lang="en-US" sz="1800" dirty="0">
                <a:solidFill>
                  <a:schemeClr val="bg1"/>
                </a:solidFill>
                <a:latin typeface="Calisto MT" panose="02040603050505030304" pitchFamily="18" charset="77"/>
              </a:rPr>
              <a:t>(540) 394-0152</a:t>
            </a:r>
          </a:p>
        </p:txBody>
      </p:sp>
    </p:spTree>
    <p:extLst>
      <p:ext uri="{BB962C8B-B14F-4D97-AF65-F5344CB8AC3E}">
        <p14:creationId xmlns:p14="http://schemas.microsoft.com/office/powerpoint/2010/main" val="4186061670"/>
      </p:ext>
    </p:extLst>
  </p:cSld>
  <p:clrMapOvr>
    <a:masterClrMapping/>
  </p:clrMapOvr>
</p:sld>
</file>

<file path=ppt/theme/theme1.xml><?xml version="1.0" encoding="utf-8"?>
<a:theme xmlns:a="http://schemas.openxmlformats.org/drawingml/2006/main" name="ChronicleVTI">
  <a:themeElements>
    <a:clrScheme name="AnalogousFromLightSeedRightStep">
      <a:dk1>
        <a:srgbClr val="000000"/>
      </a:dk1>
      <a:lt1>
        <a:srgbClr val="FFFFFF"/>
      </a:lt1>
      <a:dk2>
        <a:srgbClr val="242A41"/>
      </a:dk2>
      <a:lt2>
        <a:srgbClr val="E8E2E7"/>
      </a:lt2>
      <a:accent1>
        <a:srgbClr val="44B557"/>
      </a:accent1>
      <a:accent2>
        <a:srgbClr val="47B386"/>
      </a:accent2>
      <a:accent3>
        <a:srgbClr val="50AFB0"/>
      </a:accent3>
      <a:accent4>
        <a:srgbClr val="59A7E0"/>
      </a:accent4>
      <a:accent5>
        <a:srgbClr val="7789E5"/>
      </a:accent5>
      <a:accent6>
        <a:srgbClr val="7B59E0"/>
      </a:accent6>
      <a:hlink>
        <a:srgbClr val="AE69A2"/>
      </a:hlink>
      <a:folHlink>
        <a:srgbClr val="7F7F7F"/>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252e64-9712-4f31-b164-6176e60269e3">
      <Terms xmlns="http://schemas.microsoft.com/office/infopath/2007/PartnerControls"/>
    </lcf76f155ced4ddcb4097134ff3c332f>
    <TaxCatchAll xmlns="651617e7-fae5-4ca7-915f-2ec96b5eb9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6EB33E87CF2E4F832CD3CDEBEBEBCB" ma:contentTypeVersion="16" ma:contentTypeDescription="Create a new document." ma:contentTypeScope="" ma:versionID="f91e8bd4c3e17aa9c67534b149a7a87d">
  <xsd:schema xmlns:xsd="http://www.w3.org/2001/XMLSchema" xmlns:xs="http://www.w3.org/2001/XMLSchema" xmlns:p="http://schemas.microsoft.com/office/2006/metadata/properties" xmlns:ns2="05252e64-9712-4f31-b164-6176e60269e3" xmlns:ns3="651617e7-fae5-4ca7-915f-2ec96b5eb9c9" targetNamespace="http://schemas.microsoft.com/office/2006/metadata/properties" ma:root="true" ma:fieldsID="7d45c75bdde237dd650ff02e32a5af0f" ns2:_="" ns3:_="">
    <xsd:import namespace="05252e64-9712-4f31-b164-6176e60269e3"/>
    <xsd:import namespace="651617e7-fae5-4ca7-915f-2ec96b5eb9c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252e64-9712-4f31-b164-6176e60269e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1eb90a28-96a4-4e72-a0ca-37b1496b564f"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1617e7-fae5-4ca7-915f-2ec96b5eb9c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d50629c-3d26-40a0-813f-31f56bacb9dc}" ma:internalName="TaxCatchAll" ma:showField="CatchAllData" ma:web="651617e7-fae5-4ca7-915f-2ec96b5eb9c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2E26CF-4F46-4E5D-83B5-2748C875F39A}">
  <ds:schemaRefs>
    <ds:schemaRef ds:uri="http://schemas.microsoft.com/sharepoint/v3/contenttype/forms"/>
  </ds:schemaRefs>
</ds:datastoreItem>
</file>

<file path=customXml/itemProps2.xml><?xml version="1.0" encoding="utf-8"?>
<ds:datastoreItem xmlns:ds="http://schemas.openxmlformats.org/officeDocument/2006/customXml" ds:itemID="{A199A6A0-0B3A-492D-AF85-3157E9F3BEE1}">
  <ds:schemaRefs>
    <ds:schemaRef ds:uri="05252e64-9712-4f31-b164-6176e60269e3"/>
    <ds:schemaRef ds:uri="651617e7-fae5-4ca7-915f-2ec96b5eb9c9"/>
    <ds:schemaRef ds:uri="ce42411a-d51f-4f2e-991f-f157a225b1f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2F0B9CE-C8CD-4797-B5AA-F45317F183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252e64-9712-4f31-b164-6176e60269e3"/>
    <ds:schemaRef ds:uri="651617e7-fae5-4ca7-915f-2ec96b5eb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747</TotalTime>
  <Words>3621</Words>
  <Application>Microsoft Office PowerPoint</Application>
  <PresentationFormat>Widescreen</PresentationFormat>
  <Paragraphs>467</Paragraphs>
  <Slides>49</Slides>
  <Notes>32</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49</vt:i4>
      </vt:variant>
    </vt:vector>
  </HeadingPairs>
  <TitlesOfParts>
    <vt:vector size="70" baseType="lpstr">
      <vt:lpstr>Aptos</vt:lpstr>
      <vt:lpstr>Aptos Display</vt:lpstr>
      <vt:lpstr>Arial</vt:lpstr>
      <vt:lpstr>Arial Narrow</vt:lpstr>
      <vt:lpstr>Bookman Old Style</vt:lpstr>
      <vt:lpstr>Calibri</vt:lpstr>
      <vt:lpstr>Calibri Light</vt:lpstr>
      <vt:lpstr>Calisto MT</vt:lpstr>
      <vt:lpstr>Century</vt:lpstr>
      <vt:lpstr>Helvetica</vt:lpstr>
      <vt:lpstr>Open Sans</vt:lpstr>
      <vt:lpstr>Roboto</vt:lpstr>
      <vt:lpstr>Segoe UI</vt:lpstr>
      <vt:lpstr>system-ui</vt:lpstr>
      <vt:lpstr>Times New Roman</vt:lpstr>
      <vt:lpstr>Univers Condensed</vt:lpstr>
      <vt:lpstr>Wingdings</vt:lpstr>
      <vt:lpstr>ChronicleVTI</vt:lpstr>
      <vt:lpstr>Custom Design</vt:lpstr>
      <vt:lpstr>1_Custom Design</vt:lpstr>
      <vt:lpstr>2_Custom Design</vt:lpstr>
      <vt:lpstr>PowerPoint Presentation</vt:lpstr>
      <vt:lpstr>ITI Mission Statement</vt:lpstr>
      <vt:lpstr>PowerPoint Presentation</vt:lpstr>
      <vt:lpstr>Coordinator Mentoring </vt:lpstr>
      <vt:lpstr>ITI Course Catalog</vt:lpstr>
      <vt:lpstr>Critical Environment Room Training</vt:lpstr>
      <vt:lpstr>PowerPoint Presentation</vt:lpstr>
      <vt:lpstr>New and Updated Classes</vt:lpstr>
      <vt:lpstr>Foreperson Training: Train the Trainer </vt:lpstr>
      <vt:lpstr>Rigging Instructor Training</vt:lpstr>
      <vt:lpstr>2027 and Beyond</vt:lpstr>
      <vt:lpstr>Accreditation</vt:lpstr>
      <vt:lpstr>Self- Audits</vt:lpstr>
      <vt:lpstr>2026 Grant and Programs</vt:lpstr>
      <vt:lpstr>Standard Grant </vt:lpstr>
      <vt:lpstr>The National Guidelines for Apprenticeship Standards  NGAS</vt:lpstr>
      <vt:lpstr>The National Guidelines for Apprenticeship Standards NGAS</vt:lpstr>
      <vt:lpstr>PowerPoint Presentation</vt:lpstr>
      <vt:lpstr>Implementation – Things to Consider</vt:lpstr>
      <vt:lpstr>PowerPoint Presentation</vt:lpstr>
      <vt:lpstr>Rowan University</vt:lpstr>
      <vt:lpstr>Rowan University</vt:lpstr>
      <vt:lpstr>SMART Landing page </vt:lpstr>
      <vt:lpstr>PowerPoint Presentation</vt:lpstr>
      <vt:lpstr>PowerPoint Presentation</vt:lpstr>
      <vt:lpstr>PowerPoint Presentation</vt:lpstr>
      <vt:lpstr>Bias and Belonging  Trainer Conference June 16-17 Falls Church, VA</vt:lpstr>
      <vt:lpstr>PowerPoint Presentation</vt:lpstr>
      <vt:lpstr>Any Questions</vt:lpstr>
      <vt:lpstr>PowerPoint Presentation</vt:lpstr>
      <vt:lpstr>ERAC 2026 NEMI Update </vt:lpstr>
      <vt:lpstr>PowerPoint Presentation</vt:lpstr>
      <vt:lpstr>Mission Statement &amp; SCOPE</vt:lpstr>
      <vt:lpstr>Why This Matters Now</vt:lpstr>
      <vt:lpstr>National Codes &amp; Standards Update</vt:lpstr>
      <vt:lpstr>Outreach &amp; Partnerships</vt:lpstr>
      <vt:lpstr>PowerPoint Presentation</vt:lpstr>
      <vt:lpstr>Legislative Efforts</vt:lpstr>
      <vt:lpstr>Why Certifications Should Matter</vt:lpstr>
      <vt:lpstr>The Role of ICB in Credentialing</vt:lpstr>
      <vt:lpstr>TABB LABS APPROVED TO-DATE</vt:lpstr>
      <vt:lpstr>International Certification Board</vt:lpstr>
      <vt:lpstr>International Certification Board</vt:lpstr>
      <vt:lpstr>NEMI Supervisor Training Program Timeline</vt:lpstr>
      <vt:lpstr>Data Centers: IA Coordination &amp; Strategy</vt:lpstr>
      <vt:lpstr>Data Centers: What This Means for Locals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here</dc:title>
  <dc:creator>Julie Varley</dc:creator>
  <cp:lastModifiedBy>Joe Pickens</cp:lastModifiedBy>
  <cp:revision>8</cp:revision>
  <dcterms:created xsi:type="dcterms:W3CDTF">2024-02-02T14:04:54Z</dcterms:created>
  <dcterms:modified xsi:type="dcterms:W3CDTF">2026-04-27T17:56:55Z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0x0101000A6EB33E87CF2E4F832CD3CDEBEBEBCB</vt:lpwstr>
  </property>
</Properties>
</file>