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75" r:id="rId5"/>
    <p:sldId id="267" r:id="rId6"/>
    <p:sldId id="287" r:id="rId7"/>
    <p:sldId id="288" r:id="rId8"/>
    <p:sldId id="286" r:id="rId9"/>
    <p:sldId id="282" r:id="rId10"/>
    <p:sldId id="269" r:id="rId11"/>
    <p:sldId id="289" r:id="rId12"/>
    <p:sldId id="290" r:id="rId13"/>
    <p:sldId id="291" r:id="rId14"/>
    <p:sldId id="268" r:id="rId15"/>
    <p:sldId id="283" r:id="rId16"/>
    <p:sldId id="284" r:id="rId17"/>
    <p:sldId id="285" r:id="rId18"/>
    <p:sldId id="293" r:id="rId19"/>
    <p:sldId id="261" r:id="rId20"/>
    <p:sldId id="296" r:id="rId21"/>
    <p:sldId id="294" r:id="rId22"/>
    <p:sldId id="29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83CE"/>
    <a:srgbClr val="0A56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5245" autoAdjust="0"/>
  </p:normalViewPr>
  <p:slideViewPr>
    <p:cSldViewPr snapToGrid="0" snapToObjects="1">
      <p:cViewPr varScale="1">
        <p:scale>
          <a:sx n="101" d="100"/>
          <a:sy n="101" d="100"/>
        </p:scale>
        <p:origin x="58"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do Zambetti" userId="c32bb803-680c-470b-9c44-b9fc00a0ecb6" providerId="ADAL" clId="{7B5F70C0-45C1-4DC0-A79F-628721997637}"/>
    <pc:docChg chg="modSld">
      <pc:chgData name="Aldo Zambetti" userId="c32bb803-680c-470b-9c44-b9fc00a0ecb6" providerId="ADAL" clId="{7B5F70C0-45C1-4DC0-A79F-628721997637}" dt="2026-04-14T18:44:45.381" v="6" actId="20577"/>
      <pc:docMkLst>
        <pc:docMk/>
      </pc:docMkLst>
      <pc:sldChg chg="modSp mod">
        <pc:chgData name="Aldo Zambetti" userId="c32bb803-680c-470b-9c44-b9fc00a0ecb6" providerId="ADAL" clId="{7B5F70C0-45C1-4DC0-A79F-628721997637}" dt="2026-04-14T18:44:45.381" v="6" actId="20577"/>
        <pc:sldMkLst>
          <pc:docMk/>
          <pc:sldMk cId="42866589" sldId="285"/>
        </pc:sldMkLst>
        <pc:spChg chg="mod">
          <ac:chgData name="Aldo Zambetti" userId="c32bb803-680c-470b-9c44-b9fc00a0ecb6" providerId="ADAL" clId="{7B5F70C0-45C1-4DC0-A79F-628721997637}" dt="2026-04-14T18:44:45.381" v="6" actId="20577"/>
          <ac:spMkLst>
            <pc:docMk/>
            <pc:sldMk cId="42866589" sldId="285"/>
            <ac:spMk id="10" creationId="{FE61B060-2918-04D8-4A1D-CD7DAEB39DBC}"/>
          </ac:spMkLst>
        </pc:spChg>
      </pc:sldChg>
    </pc:docChg>
  </pc:docChgLst>
  <pc:docChgLst>
    <pc:chgData name="Jeffrey Bradley" userId="ecbb91ea-73fd-41a4-93f2-2889cfc5eb66" providerId="ADAL" clId="{75E1E41B-0650-41DE-A9E6-976DB4C9E6B8}"/>
    <pc:docChg chg="delSld modSld">
      <pc:chgData name="Jeffrey Bradley" userId="ecbb91ea-73fd-41a4-93f2-2889cfc5eb66" providerId="ADAL" clId="{75E1E41B-0650-41DE-A9E6-976DB4C9E6B8}" dt="2026-04-14T18:42:37.962" v="2" actId="20577"/>
      <pc:docMkLst>
        <pc:docMk/>
      </pc:docMkLst>
      <pc:sldChg chg="modSp mod">
        <pc:chgData name="Jeffrey Bradley" userId="ecbb91ea-73fd-41a4-93f2-2889cfc5eb66" providerId="ADAL" clId="{75E1E41B-0650-41DE-A9E6-976DB4C9E6B8}" dt="2026-04-14T18:42:37.962" v="2" actId="20577"/>
        <pc:sldMkLst>
          <pc:docMk/>
          <pc:sldMk cId="400060786" sldId="269"/>
        </pc:sldMkLst>
        <pc:spChg chg="mod">
          <ac:chgData name="Jeffrey Bradley" userId="ecbb91ea-73fd-41a4-93f2-2889cfc5eb66" providerId="ADAL" clId="{75E1E41B-0650-41DE-A9E6-976DB4C9E6B8}" dt="2026-04-14T18:42:37.962" v="2" actId="20577"/>
          <ac:spMkLst>
            <pc:docMk/>
            <pc:sldMk cId="400060786" sldId="269"/>
            <ac:spMk id="10" creationId="{433A3482-1289-E142-5380-ED5363A09D87}"/>
          </ac:spMkLst>
        </pc:spChg>
      </pc:sldChg>
      <pc:sldChg chg="del">
        <pc:chgData name="Jeffrey Bradley" userId="ecbb91ea-73fd-41a4-93f2-2889cfc5eb66" providerId="ADAL" clId="{75E1E41B-0650-41DE-A9E6-976DB4C9E6B8}" dt="2026-04-14T18:16:43.439" v="0" actId="2696"/>
        <pc:sldMkLst>
          <pc:docMk/>
          <pc:sldMk cId="2479929963"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24A008-8F5A-0DC1-57AD-B0451111B9D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93FEF7-999E-5368-1A55-91A2DB333F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8A19AF-D87B-D04E-A717-69CE7181E404}" type="datetimeFigureOut">
              <a:rPr lang="en-US" smtClean="0"/>
              <a:t>4/14/2026</a:t>
            </a:fld>
            <a:endParaRPr lang="en-US"/>
          </a:p>
        </p:txBody>
      </p:sp>
      <p:sp>
        <p:nvSpPr>
          <p:cNvPr id="4" name="Footer Placeholder 3">
            <a:extLst>
              <a:ext uri="{FF2B5EF4-FFF2-40B4-BE49-F238E27FC236}">
                <a16:creationId xmlns:a16="http://schemas.microsoft.com/office/drawing/2014/main" id="{173E1A02-D91C-C991-39DB-B0A75ED2EF9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C7C7927-FFE6-20DA-9EA2-BE97D3A567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F203EF-9BAC-9247-AA6A-BA0669F597EF}" type="slidenum">
              <a:rPr lang="en-US" smtClean="0"/>
              <a:t>‹#›</a:t>
            </a:fld>
            <a:endParaRPr lang="en-US"/>
          </a:p>
        </p:txBody>
      </p:sp>
    </p:spTree>
    <p:extLst>
      <p:ext uri="{BB962C8B-B14F-4D97-AF65-F5344CB8AC3E}">
        <p14:creationId xmlns:p14="http://schemas.microsoft.com/office/powerpoint/2010/main" val="2209128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C3AF9-3797-A441-836B-B73CAD16E55C}" type="datetimeFigureOut">
              <a:rPr lang="en-US" smtClean="0"/>
              <a:t>4/14/2026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0646A-70B3-8748-8F1E-DC623DCE9AED}" type="slidenum">
              <a:rPr lang="en-US" smtClean="0"/>
              <a:t>‹#›</a:t>
            </a:fld>
            <a:endParaRPr lang="en-US"/>
          </a:p>
        </p:txBody>
      </p:sp>
    </p:spTree>
    <p:extLst>
      <p:ext uri="{BB962C8B-B14F-4D97-AF65-F5344CB8AC3E}">
        <p14:creationId xmlns:p14="http://schemas.microsoft.com/office/powerpoint/2010/main" val="4180888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32B81-278E-D42A-2D2F-3B00FAAEC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C074B-4539-F944-48B1-A9587F8BB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9CE6E-BFAF-6B69-7945-1712401297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670798A-5DE0-6925-F64B-DDF8E571093F}"/>
              </a:ext>
            </a:extLst>
          </p:cNvPr>
          <p:cNvSpPr>
            <a:spLocks noGrp="1"/>
          </p:cNvSpPr>
          <p:nvPr>
            <p:ph type="sldNum" sz="quarter" idx="5"/>
          </p:nvPr>
        </p:nvSpPr>
        <p:spPr/>
        <p:txBody>
          <a:bodyPr/>
          <a:lstStyle/>
          <a:p>
            <a:fld id="{E02D47AD-EFBD-40DE-A464-290670E6BFDF}" type="slidenum">
              <a:rPr lang="en-US" smtClean="0"/>
              <a:t>2</a:t>
            </a:fld>
            <a:endParaRPr lang="en-US"/>
          </a:p>
        </p:txBody>
      </p:sp>
    </p:spTree>
    <p:extLst>
      <p:ext uri="{BB962C8B-B14F-4D97-AF65-F5344CB8AC3E}">
        <p14:creationId xmlns:p14="http://schemas.microsoft.com/office/powerpoint/2010/main" val="103815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936B5-720C-B74B-57E5-0E472DD84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3EA65-85D2-52C4-7829-4677B9A80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17C8E-09E6-96A7-F3B0-4F7953D47C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528589F-91AA-2266-477F-DC451C097E67}"/>
              </a:ext>
            </a:extLst>
          </p:cNvPr>
          <p:cNvSpPr>
            <a:spLocks noGrp="1"/>
          </p:cNvSpPr>
          <p:nvPr>
            <p:ph type="sldNum" sz="quarter" idx="5"/>
          </p:nvPr>
        </p:nvSpPr>
        <p:spPr/>
        <p:txBody>
          <a:bodyPr/>
          <a:lstStyle/>
          <a:p>
            <a:fld id="{E02D47AD-EFBD-40DE-A464-290670E6BFDF}" type="slidenum">
              <a:rPr lang="en-US" smtClean="0"/>
              <a:t>3</a:t>
            </a:fld>
            <a:endParaRPr lang="en-US"/>
          </a:p>
        </p:txBody>
      </p:sp>
    </p:spTree>
    <p:extLst>
      <p:ext uri="{BB962C8B-B14F-4D97-AF65-F5344CB8AC3E}">
        <p14:creationId xmlns:p14="http://schemas.microsoft.com/office/powerpoint/2010/main" val="1805625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SMART MAP </a:t>
            </a:r>
            <a:r>
              <a:rPr lang="en-US" dirty="0"/>
              <a:t>3-day national mentor training. Currently we schedule three sessions per year in different locations. Open to all SMART members and SMACNA contractors. Usually attended by Coordinators, Instructors, Business Managers, Agents, and Organizers. </a:t>
            </a:r>
          </a:p>
          <a:p>
            <a:r>
              <a:rPr lang="en-US" b="1" dirty="0"/>
              <a:t>Peer to Peer- </a:t>
            </a:r>
            <a:r>
              <a:rPr lang="en-US" b="0" dirty="0"/>
              <a:t>2-day</a:t>
            </a:r>
            <a:r>
              <a:rPr lang="en-US" b="1" dirty="0"/>
              <a:t> </a:t>
            </a:r>
            <a:r>
              <a:rPr lang="en-US" dirty="0"/>
              <a:t>Local training that we bring to you to get the information to local leaders, superintendents, forepersons, office staff, etc.</a:t>
            </a:r>
          </a:p>
          <a:p>
            <a:r>
              <a:rPr lang="en-US" b="1" dirty="0"/>
              <a:t>Mental Health Awareness </a:t>
            </a:r>
            <a:r>
              <a:rPr lang="en-US" dirty="0"/>
              <a:t>–8 hour customizable mental health overview</a:t>
            </a:r>
          </a:p>
          <a:p>
            <a:endParaRPr lang="en-US" dirty="0"/>
          </a:p>
          <a:p>
            <a:r>
              <a:rPr lang="en-US" dirty="0"/>
              <a:t>Who should attend: Our trainings are for anyone who wants to make a difference in their local union and community. Participants leave the session with the skills they need to assist members in crisis. SMART MAP doesn’t teach you to be a counselor, but participants learn how to listen and what to do with the information they hear. Sometimes that means bringing in professionals. Other times, it’s just to listen. Mental health is just as much a part of jobsite safety as PPE, and our trainings illustrate that.</a:t>
            </a:r>
          </a:p>
        </p:txBody>
      </p:sp>
      <p:sp>
        <p:nvSpPr>
          <p:cNvPr id="4" name="Slide Number Placeholder 3"/>
          <p:cNvSpPr>
            <a:spLocks noGrp="1"/>
          </p:cNvSpPr>
          <p:nvPr>
            <p:ph type="sldNum" sz="quarter" idx="5"/>
          </p:nvPr>
        </p:nvSpPr>
        <p:spPr/>
        <p:txBody>
          <a:bodyPr/>
          <a:lstStyle/>
          <a:p>
            <a:fld id="{E02D47AD-EFBD-40DE-A464-290670E6BFDF}" type="slidenum">
              <a:rPr lang="en-US" smtClean="0"/>
              <a:t>4</a:t>
            </a:fld>
            <a:endParaRPr lang="en-US"/>
          </a:p>
        </p:txBody>
      </p:sp>
    </p:spTree>
    <p:extLst>
      <p:ext uri="{BB962C8B-B14F-4D97-AF65-F5344CB8AC3E}">
        <p14:creationId xmlns:p14="http://schemas.microsoft.com/office/powerpoint/2010/main" val="1140651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6FE1A-2056-04A7-2FD8-637C392AD7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8C13A-3AF9-47DE-A012-169315671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E9820-9A07-4580-C3B7-6BB53EEFE9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We get a lot of feedback on our surveys of how much our members appreciate the personal experiences that our speakers relay in the training. It makes the subject matter relatable.</a:t>
            </a:r>
          </a:p>
        </p:txBody>
      </p:sp>
      <p:sp>
        <p:nvSpPr>
          <p:cNvPr id="4" name="Slide Number Placeholder 3">
            <a:extLst>
              <a:ext uri="{FF2B5EF4-FFF2-40B4-BE49-F238E27FC236}">
                <a16:creationId xmlns:a16="http://schemas.microsoft.com/office/drawing/2014/main" id="{90AB1212-0563-2A20-EC2A-D6DCCE3B5A7E}"/>
              </a:ext>
            </a:extLst>
          </p:cNvPr>
          <p:cNvSpPr>
            <a:spLocks noGrp="1"/>
          </p:cNvSpPr>
          <p:nvPr>
            <p:ph type="sldNum" sz="quarter" idx="5"/>
          </p:nvPr>
        </p:nvSpPr>
        <p:spPr/>
        <p:txBody>
          <a:bodyPr/>
          <a:lstStyle/>
          <a:p>
            <a:fld id="{E02D47AD-EFBD-40DE-A464-290670E6BFDF}" type="slidenum">
              <a:rPr lang="en-US" smtClean="0"/>
              <a:t>5</a:t>
            </a:fld>
            <a:endParaRPr lang="en-US"/>
          </a:p>
        </p:txBody>
      </p:sp>
    </p:spTree>
    <p:extLst>
      <p:ext uri="{BB962C8B-B14F-4D97-AF65-F5344CB8AC3E}">
        <p14:creationId xmlns:p14="http://schemas.microsoft.com/office/powerpoint/2010/main" val="2405550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6485F-9C33-C196-778A-F7C301292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4893B-883C-A805-E930-434326D07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DC836-DF7A-0C89-3616-D42A2A2863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905EA8D-282B-EBEE-090E-FD79EE353A13}"/>
              </a:ext>
            </a:extLst>
          </p:cNvPr>
          <p:cNvSpPr>
            <a:spLocks noGrp="1"/>
          </p:cNvSpPr>
          <p:nvPr>
            <p:ph type="sldNum" sz="quarter" idx="5"/>
          </p:nvPr>
        </p:nvSpPr>
        <p:spPr/>
        <p:txBody>
          <a:bodyPr/>
          <a:lstStyle/>
          <a:p>
            <a:fld id="{E02D47AD-EFBD-40DE-A464-290670E6BFDF}" type="slidenum">
              <a:rPr lang="en-US" smtClean="0"/>
              <a:t>6</a:t>
            </a:fld>
            <a:endParaRPr lang="en-US"/>
          </a:p>
        </p:txBody>
      </p:sp>
    </p:spTree>
    <p:extLst>
      <p:ext uri="{BB962C8B-B14F-4D97-AF65-F5344CB8AC3E}">
        <p14:creationId xmlns:p14="http://schemas.microsoft.com/office/powerpoint/2010/main" val="1505981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DAE9B-9394-3307-6B30-BBB052914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728FF3-2D12-6C8B-584F-7BA704AF37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5F958A-1386-1A82-BFE6-18A8D5842B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Upcoming sessions are in Denver and San Diego. To register for the next SMART MAP session, go to smohit.org, and SMART MAP will be highlighted on the home page. You must have an account on the SMOHIT website to register for any class. </a:t>
            </a:r>
          </a:p>
        </p:txBody>
      </p:sp>
      <p:sp>
        <p:nvSpPr>
          <p:cNvPr id="4" name="Slide Number Placeholder 3">
            <a:extLst>
              <a:ext uri="{FF2B5EF4-FFF2-40B4-BE49-F238E27FC236}">
                <a16:creationId xmlns:a16="http://schemas.microsoft.com/office/drawing/2014/main" id="{93176A95-238E-E5E6-9BFD-D09E01B65D79}"/>
              </a:ext>
            </a:extLst>
          </p:cNvPr>
          <p:cNvSpPr>
            <a:spLocks noGrp="1"/>
          </p:cNvSpPr>
          <p:nvPr>
            <p:ph type="sldNum" sz="quarter" idx="5"/>
          </p:nvPr>
        </p:nvSpPr>
        <p:spPr/>
        <p:txBody>
          <a:bodyPr/>
          <a:lstStyle/>
          <a:p>
            <a:fld id="{E02D47AD-EFBD-40DE-A464-290670E6BFDF}" type="slidenum">
              <a:rPr lang="en-US" smtClean="0"/>
              <a:t>7</a:t>
            </a:fld>
            <a:endParaRPr lang="en-US"/>
          </a:p>
        </p:txBody>
      </p:sp>
    </p:spTree>
    <p:extLst>
      <p:ext uri="{BB962C8B-B14F-4D97-AF65-F5344CB8AC3E}">
        <p14:creationId xmlns:p14="http://schemas.microsoft.com/office/powerpoint/2010/main" val="226180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76EA7-2C8A-C355-B6A3-C33902187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06C34-7C89-DE29-4B1A-A49899E81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F5E2C-CA6F-B4B8-7C74-739773B659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0" kern="100" dirty="0">
                <a:effectLst/>
                <a:latin typeface="Aptos" panose="020B0004020202020204" pitchFamily="34" charset="0"/>
                <a:ea typeface="Aptos" panose="020B0004020202020204" pitchFamily="34" charset="0"/>
                <a:cs typeface="Times New Roman" panose="02020603050405020304" pitchFamily="18" charset="0"/>
              </a:rPr>
              <a:t>If you would like us to come to your local area, please visit smohit.org &gt; Events &gt; Upcoming Classes&gt; and scroll to the bottom of the page to send a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0" kern="100" dirty="0">
                <a:effectLst/>
                <a:latin typeface="Aptos" panose="020B0004020202020204" pitchFamily="34" charset="0"/>
                <a:ea typeface="Aptos" panose="020B0004020202020204" pitchFamily="34" charset="0"/>
                <a:cs typeface="Times New Roman" panose="02020603050405020304" pitchFamily="18" charset="0"/>
              </a:rPr>
              <a:t>Wd can be scheduled up to a year out.</a:t>
            </a:r>
          </a:p>
        </p:txBody>
      </p:sp>
      <p:sp>
        <p:nvSpPr>
          <p:cNvPr id="4" name="Slide Number Placeholder 3">
            <a:extLst>
              <a:ext uri="{FF2B5EF4-FFF2-40B4-BE49-F238E27FC236}">
                <a16:creationId xmlns:a16="http://schemas.microsoft.com/office/drawing/2014/main" id="{B0A58AC2-62CC-2090-9610-EC4732BF837D}"/>
              </a:ext>
            </a:extLst>
          </p:cNvPr>
          <p:cNvSpPr>
            <a:spLocks noGrp="1"/>
          </p:cNvSpPr>
          <p:nvPr>
            <p:ph type="sldNum" sz="quarter" idx="5"/>
          </p:nvPr>
        </p:nvSpPr>
        <p:spPr/>
        <p:txBody>
          <a:bodyPr/>
          <a:lstStyle/>
          <a:p>
            <a:fld id="{E02D47AD-EFBD-40DE-A464-290670E6BFDF}" type="slidenum">
              <a:rPr lang="en-US" smtClean="0"/>
              <a:t>8</a:t>
            </a:fld>
            <a:endParaRPr lang="en-US"/>
          </a:p>
        </p:txBody>
      </p:sp>
    </p:spTree>
    <p:extLst>
      <p:ext uri="{BB962C8B-B14F-4D97-AF65-F5344CB8AC3E}">
        <p14:creationId xmlns:p14="http://schemas.microsoft.com/office/powerpoint/2010/main" val="975115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SMOHIT store, you can order physical items or download digital versions at no charge. SMOHIT covers the cost of the items and the shipping. There is a premade Resources Package that we can send to your local that has magnets, hardhat stickers, and posters to spread the word about all the resources available to the member.</a:t>
            </a:r>
          </a:p>
        </p:txBody>
      </p:sp>
      <p:sp>
        <p:nvSpPr>
          <p:cNvPr id="4" name="Slide Number Placeholder 3"/>
          <p:cNvSpPr>
            <a:spLocks noGrp="1"/>
          </p:cNvSpPr>
          <p:nvPr>
            <p:ph type="sldNum" sz="quarter" idx="5"/>
          </p:nvPr>
        </p:nvSpPr>
        <p:spPr/>
        <p:txBody>
          <a:bodyPr/>
          <a:lstStyle/>
          <a:p>
            <a:fld id="{E02D47AD-EFBD-40DE-A464-290670E6BFDF}" type="slidenum">
              <a:rPr lang="en-US" smtClean="0"/>
              <a:t>9</a:t>
            </a:fld>
            <a:endParaRPr lang="en-US"/>
          </a:p>
        </p:txBody>
      </p:sp>
    </p:spTree>
    <p:extLst>
      <p:ext uri="{BB962C8B-B14F-4D97-AF65-F5344CB8AC3E}">
        <p14:creationId xmlns:p14="http://schemas.microsoft.com/office/powerpoint/2010/main" val="1679142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607CF-A78E-9890-6031-F3BFAAD0D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EE6F5-4E71-4FE3-6181-2F3302A84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6A9DD-1544-0914-F7B8-4708E2794416}"/>
              </a:ext>
            </a:extLst>
          </p:cNvPr>
          <p:cNvSpPr>
            <a:spLocks noGrp="1"/>
          </p:cNvSpPr>
          <p:nvPr>
            <p:ph type="body" idx="1"/>
          </p:nvPr>
        </p:nvSpPr>
        <p:spPr/>
        <p:txBody>
          <a:bodyPr/>
          <a:lstStyle/>
          <a:p>
            <a:r>
              <a:rPr lang="en-US" dirty="0"/>
              <a:t>You can also order the life-saving medication Naloxone from the store. There will be a short video and an acknowledgement that you understand how to use it the first time that you order Naloxone. After that, you won’t need to watch the video again, unless something changes in the administration process.</a:t>
            </a:r>
          </a:p>
          <a:p>
            <a:endParaRPr lang="en-US" dirty="0"/>
          </a:p>
          <a:p>
            <a:r>
              <a:rPr lang="en-US" dirty="0"/>
              <a:t>Your Hall and JATC’s are eligible for a Naloxone cabinet and four packages of Naloxone at no charge. If you get Naloxone from your state, we can send you the cabinet only that you can mount next to your first aid and AED cabinets. </a:t>
            </a:r>
          </a:p>
        </p:txBody>
      </p:sp>
      <p:sp>
        <p:nvSpPr>
          <p:cNvPr id="4" name="Slide Number Placeholder 3">
            <a:extLst>
              <a:ext uri="{FF2B5EF4-FFF2-40B4-BE49-F238E27FC236}">
                <a16:creationId xmlns:a16="http://schemas.microsoft.com/office/drawing/2014/main" id="{E4AD3713-278C-DAF4-578D-DA35950428DB}"/>
              </a:ext>
            </a:extLst>
          </p:cNvPr>
          <p:cNvSpPr>
            <a:spLocks noGrp="1"/>
          </p:cNvSpPr>
          <p:nvPr>
            <p:ph type="sldNum" sz="quarter" idx="5"/>
          </p:nvPr>
        </p:nvSpPr>
        <p:spPr/>
        <p:txBody>
          <a:bodyPr/>
          <a:lstStyle/>
          <a:p>
            <a:fld id="{E02D47AD-EFBD-40DE-A464-290670E6BFDF}" type="slidenum">
              <a:rPr lang="en-US" smtClean="0"/>
              <a:t>10</a:t>
            </a:fld>
            <a:endParaRPr lang="en-US"/>
          </a:p>
        </p:txBody>
      </p:sp>
    </p:spTree>
    <p:extLst>
      <p:ext uri="{BB962C8B-B14F-4D97-AF65-F5344CB8AC3E}">
        <p14:creationId xmlns:p14="http://schemas.microsoft.com/office/powerpoint/2010/main" val="2919283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E3DF6-20F3-8A15-FEB0-A0C588E23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FADFC2-E1D0-CFFA-D47F-612EB35036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063825-B2E0-BFD7-802A-004E8503094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Other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Keyword search. Ex. Type in sleep and you will see every instance sleep is listed in the document.</a:t>
            </a:r>
          </a:p>
        </p:txBody>
      </p:sp>
      <p:sp>
        <p:nvSpPr>
          <p:cNvPr id="4" name="Slide Number Placeholder 3">
            <a:extLst>
              <a:ext uri="{FF2B5EF4-FFF2-40B4-BE49-F238E27FC236}">
                <a16:creationId xmlns:a16="http://schemas.microsoft.com/office/drawing/2014/main" id="{283EFBD0-146A-4547-7CEF-AC3ACA9BEAFC}"/>
              </a:ext>
            </a:extLst>
          </p:cNvPr>
          <p:cNvSpPr>
            <a:spLocks noGrp="1"/>
          </p:cNvSpPr>
          <p:nvPr>
            <p:ph type="sldNum" sz="quarter" idx="5"/>
          </p:nvPr>
        </p:nvSpPr>
        <p:spPr/>
        <p:txBody>
          <a:bodyPr/>
          <a:lstStyle/>
          <a:p>
            <a:fld id="{E02D47AD-EFBD-40DE-A464-290670E6BFDF}" type="slidenum">
              <a:rPr lang="en-US" smtClean="0"/>
              <a:t>11</a:t>
            </a:fld>
            <a:endParaRPr lang="en-US"/>
          </a:p>
        </p:txBody>
      </p:sp>
    </p:spTree>
    <p:extLst>
      <p:ext uri="{BB962C8B-B14F-4D97-AF65-F5344CB8AC3E}">
        <p14:creationId xmlns:p14="http://schemas.microsoft.com/office/powerpoint/2010/main" val="1453079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A9F0C-2C7D-28C3-1D0D-6EAEBA2AE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F35AB-91CA-89BA-A3F4-2C16B0075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E54F6-118F-E87C-326D-750C107098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EFA30E0-FE52-E6CB-4C96-A72DE1B2A2BF}"/>
              </a:ext>
            </a:extLst>
          </p:cNvPr>
          <p:cNvSpPr>
            <a:spLocks noGrp="1"/>
          </p:cNvSpPr>
          <p:nvPr>
            <p:ph type="sldNum" sz="quarter" idx="5"/>
          </p:nvPr>
        </p:nvSpPr>
        <p:spPr/>
        <p:txBody>
          <a:bodyPr/>
          <a:lstStyle/>
          <a:p>
            <a:fld id="{E02D47AD-EFBD-40DE-A464-290670E6BFDF}" type="slidenum">
              <a:rPr lang="en-US" smtClean="0"/>
              <a:t>12</a:t>
            </a:fld>
            <a:endParaRPr lang="en-US"/>
          </a:p>
        </p:txBody>
      </p:sp>
    </p:spTree>
    <p:extLst>
      <p:ext uri="{BB962C8B-B14F-4D97-AF65-F5344CB8AC3E}">
        <p14:creationId xmlns:p14="http://schemas.microsoft.com/office/powerpoint/2010/main" val="357460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20646A-70B3-8748-8F1E-DC623DCE9AED}" type="slidenum">
              <a:rPr lang="en-US" smtClean="0"/>
              <a:t>18</a:t>
            </a:fld>
            <a:endParaRPr lang="en-US"/>
          </a:p>
        </p:txBody>
      </p:sp>
    </p:spTree>
    <p:extLst>
      <p:ext uri="{BB962C8B-B14F-4D97-AF65-F5344CB8AC3E}">
        <p14:creationId xmlns:p14="http://schemas.microsoft.com/office/powerpoint/2010/main" val="1333015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20646A-70B3-8748-8F1E-DC623DCE9AED}" type="slidenum">
              <a:rPr lang="en-US" smtClean="0"/>
              <a:t>19</a:t>
            </a:fld>
            <a:endParaRPr lang="en-US"/>
          </a:p>
        </p:txBody>
      </p:sp>
    </p:spTree>
    <p:extLst>
      <p:ext uri="{BB962C8B-B14F-4D97-AF65-F5344CB8AC3E}">
        <p14:creationId xmlns:p14="http://schemas.microsoft.com/office/powerpoint/2010/main" val="242854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mohit.or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hyperlink" Target="http://smohit.org/"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descr="A logo for a member assistance program&#10;&#10;Description automatically generated with medium confidence">
            <a:extLst>
              <a:ext uri="{FF2B5EF4-FFF2-40B4-BE49-F238E27FC236}">
                <a16:creationId xmlns:a16="http://schemas.microsoft.com/office/drawing/2014/main" id="{46365E19-335C-1C3C-5934-1C4D14E6978F}"/>
              </a:ext>
            </a:extLst>
          </p:cNvPr>
          <p:cNvPicPr>
            <a:picLocks noChangeAspect="1"/>
          </p:cNvPicPr>
          <p:nvPr userDrawn="1"/>
        </p:nvPicPr>
        <p:blipFill rotWithShape="1">
          <a:blip r:embed="rId2"/>
          <a:srcRect r="69013" b="25425"/>
          <a:stretch/>
        </p:blipFill>
        <p:spPr>
          <a:xfrm>
            <a:off x="5881818" y="-136463"/>
            <a:ext cx="6310182" cy="6994463"/>
          </a:xfrm>
          <a:prstGeom prst="rect">
            <a:avLst/>
          </a:prstGeom>
        </p:spPr>
      </p:pic>
      <p:sp>
        <p:nvSpPr>
          <p:cNvPr id="2" name="Title 1">
            <a:extLst>
              <a:ext uri="{FF2B5EF4-FFF2-40B4-BE49-F238E27FC236}">
                <a16:creationId xmlns:a16="http://schemas.microsoft.com/office/drawing/2014/main" id="{0DA8B0E9-366A-214E-9CBD-433AC8708005}"/>
              </a:ext>
            </a:extLst>
          </p:cNvPr>
          <p:cNvSpPr>
            <a:spLocks noGrp="1"/>
          </p:cNvSpPr>
          <p:nvPr>
            <p:ph type="ctrTitle" hasCustomPrompt="1"/>
          </p:nvPr>
        </p:nvSpPr>
        <p:spPr>
          <a:xfrm>
            <a:off x="828040" y="3172181"/>
            <a:ext cx="5963920" cy="1655763"/>
          </a:xfrm>
        </p:spPr>
        <p:txBody>
          <a:bodyPr anchor="b">
            <a:normAutofit/>
          </a:bodyPr>
          <a:lstStyle>
            <a:lvl1pPr algn="l">
              <a:defRPr sz="2800" b="1">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8AD6B525-E44A-4047-96E5-5DF079A2FD2E}"/>
              </a:ext>
            </a:extLst>
          </p:cNvPr>
          <p:cNvSpPr>
            <a:spLocks noGrp="1"/>
          </p:cNvSpPr>
          <p:nvPr>
            <p:ph type="subTitle" idx="1"/>
          </p:nvPr>
        </p:nvSpPr>
        <p:spPr>
          <a:xfrm>
            <a:off x="828040" y="4920020"/>
            <a:ext cx="5963920" cy="1655762"/>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Master</a:t>
            </a:r>
          </a:p>
        </p:txBody>
      </p:sp>
      <p:sp>
        <p:nvSpPr>
          <p:cNvPr id="10" name="TextBox 9">
            <a:extLst>
              <a:ext uri="{FF2B5EF4-FFF2-40B4-BE49-F238E27FC236}">
                <a16:creationId xmlns:a16="http://schemas.microsoft.com/office/drawing/2014/main" id="{4CB6C066-5D22-C784-6B30-8C01277ED2A2}"/>
              </a:ext>
            </a:extLst>
          </p:cNvPr>
          <p:cNvSpPr txBox="1"/>
          <p:nvPr userDrawn="1"/>
        </p:nvSpPr>
        <p:spPr>
          <a:xfrm>
            <a:off x="9849913" y="6206450"/>
            <a:ext cx="6098058" cy="369332"/>
          </a:xfrm>
          <a:prstGeom prst="rect">
            <a:avLst/>
          </a:prstGeom>
          <a:noFill/>
        </p:spPr>
        <p:txBody>
          <a:bodyPr wrap="square">
            <a:spAutoFit/>
          </a:bodyPr>
          <a:lstStyle/>
          <a:p>
            <a:r>
              <a:rPr lang="en-US" b="1" i="0" dirty="0">
                <a:solidFill>
                  <a:schemeClr val="bg1"/>
                </a:solidFill>
                <a:latin typeface="+mn-lt"/>
                <a:hlinkClick r:id="rId3">
                  <a:extLst>
                    <a:ext uri="{A12FA001-AC4F-418D-AE19-62706E023703}">
                      <ahyp:hlinkClr xmlns:ahyp="http://schemas.microsoft.com/office/drawing/2018/hyperlinkcolor" val="tx"/>
                    </a:ext>
                  </a:extLst>
                </a:hlinkClick>
              </a:rPr>
              <a:t>SMOHIT.ORG</a:t>
            </a:r>
            <a:endParaRPr lang="en-US" b="1" i="0" dirty="0">
              <a:solidFill>
                <a:schemeClr val="bg1"/>
              </a:solidFill>
              <a:latin typeface="+mn-lt"/>
            </a:endParaRPr>
          </a:p>
        </p:txBody>
      </p:sp>
    </p:spTree>
    <p:extLst>
      <p:ext uri="{BB962C8B-B14F-4D97-AF65-F5344CB8AC3E}">
        <p14:creationId xmlns:p14="http://schemas.microsoft.com/office/powerpoint/2010/main" val="2257990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B0E9-366A-214E-9CBD-433AC8708005}"/>
              </a:ext>
            </a:extLst>
          </p:cNvPr>
          <p:cNvSpPr>
            <a:spLocks noGrp="1"/>
          </p:cNvSpPr>
          <p:nvPr>
            <p:ph type="ctrTitle" hasCustomPrompt="1"/>
          </p:nvPr>
        </p:nvSpPr>
        <p:spPr>
          <a:xfrm>
            <a:off x="828040" y="3330424"/>
            <a:ext cx="5963920" cy="1655763"/>
          </a:xfrm>
        </p:spPr>
        <p:txBody>
          <a:bodyPr anchor="b">
            <a:normAutofit/>
          </a:bodyPr>
          <a:lstStyle>
            <a:lvl1pPr algn="l">
              <a:defRPr sz="2800" b="1">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8AD6B525-E44A-4047-96E5-5DF079A2FD2E}"/>
              </a:ext>
            </a:extLst>
          </p:cNvPr>
          <p:cNvSpPr>
            <a:spLocks noGrp="1"/>
          </p:cNvSpPr>
          <p:nvPr>
            <p:ph type="subTitle" idx="1"/>
          </p:nvPr>
        </p:nvSpPr>
        <p:spPr>
          <a:xfrm>
            <a:off x="828040" y="5100479"/>
            <a:ext cx="5963920" cy="1655762"/>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9AC3E31C-CEC2-BB43-9B1B-15E132424941}"/>
              </a:ext>
            </a:extLst>
          </p:cNvPr>
          <p:cNvSpPr>
            <a:spLocks noGrp="1"/>
          </p:cNvSpPr>
          <p:nvPr>
            <p:ph type="sldNum" sz="quarter" idx="12"/>
          </p:nvPr>
        </p:nvSpPr>
        <p:spPr>
          <a:xfrm>
            <a:off x="6588760" y="6391116"/>
            <a:ext cx="406400" cy="365125"/>
          </a:xfrm>
          <a:prstGeom prst="rect">
            <a:avLst/>
          </a:prstGeom>
        </p:spPr>
        <p:txBody>
          <a:bodyPr/>
          <a:lstStyle/>
          <a:p>
            <a:fld id="{E08E9DD3-ED86-E440-AEA9-6F37D8861849}" type="slidenum">
              <a:rPr lang="en-US" smtClean="0"/>
              <a:t>‹#›</a:t>
            </a:fld>
            <a:endParaRPr lang="en-US"/>
          </a:p>
        </p:txBody>
      </p:sp>
      <p:pic>
        <p:nvPicPr>
          <p:cNvPr id="13" name="Picture 12" descr="A picture containing graphics, symbol, design&#10;&#10;Description automatically generated">
            <a:extLst>
              <a:ext uri="{FF2B5EF4-FFF2-40B4-BE49-F238E27FC236}">
                <a16:creationId xmlns:a16="http://schemas.microsoft.com/office/drawing/2014/main" id="{24844F9B-F59C-B4AC-90A8-C60EB95562E0}"/>
              </a:ext>
            </a:extLst>
          </p:cNvPr>
          <p:cNvPicPr>
            <a:picLocks noChangeAspect="1"/>
          </p:cNvPicPr>
          <p:nvPr userDrawn="1"/>
        </p:nvPicPr>
        <p:blipFill rotWithShape="1">
          <a:blip r:embed="rId2"/>
          <a:srcRect l="-2695" t="46991" r="22154" b="10376"/>
          <a:stretch/>
        </p:blipFill>
        <p:spPr>
          <a:xfrm>
            <a:off x="8794676" y="0"/>
            <a:ext cx="3397324" cy="1828799"/>
          </a:xfrm>
          <a:prstGeom prst="rect">
            <a:avLst/>
          </a:prstGeom>
        </p:spPr>
      </p:pic>
      <p:pic>
        <p:nvPicPr>
          <p:cNvPr id="16" name="Picture 15" descr="A logo for a member assistance program&#10;&#10;Description automatically generated with medium confidence">
            <a:extLst>
              <a:ext uri="{FF2B5EF4-FFF2-40B4-BE49-F238E27FC236}">
                <a16:creationId xmlns:a16="http://schemas.microsoft.com/office/drawing/2014/main" id="{93E1EA62-C909-9AA4-A437-508046AE67EE}"/>
              </a:ext>
            </a:extLst>
          </p:cNvPr>
          <p:cNvPicPr>
            <a:picLocks noChangeAspect="1"/>
          </p:cNvPicPr>
          <p:nvPr userDrawn="1"/>
        </p:nvPicPr>
        <p:blipFill rotWithShape="1">
          <a:blip r:embed="rId3"/>
          <a:srcRect r="69013" b="25425"/>
          <a:stretch/>
        </p:blipFill>
        <p:spPr>
          <a:xfrm>
            <a:off x="5881818" y="-136463"/>
            <a:ext cx="6310182" cy="6994463"/>
          </a:xfrm>
          <a:prstGeom prst="rect">
            <a:avLst/>
          </a:prstGeom>
        </p:spPr>
      </p:pic>
      <p:sp>
        <p:nvSpPr>
          <p:cNvPr id="18" name="TextBox 17">
            <a:extLst>
              <a:ext uri="{FF2B5EF4-FFF2-40B4-BE49-F238E27FC236}">
                <a16:creationId xmlns:a16="http://schemas.microsoft.com/office/drawing/2014/main" id="{260FBC31-F089-55D0-A82B-D607F83F427A}"/>
              </a:ext>
            </a:extLst>
          </p:cNvPr>
          <p:cNvSpPr txBox="1"/>
          <p:nvPr userDrawn="1"/>
        </p:nvSpPr>
        <p:spPr>
          <a:xfrm>
            <a:off x="9849913" y="6206450"/>
            <a:ext cx="6098058" cy="369332"/>
          </a:xfrm>
          <a:prstGeom prst="rect">
            <a:avLst/>
          </a:prstGeom>
          <a:noFill/>
        </p:spPr>
        <p:txBody>
          <a:bodyPr wrap="square">
            <a:spAutoFit/>
          </a:bodyPr>
          <a:lstStyle/>
          <a:p>
            <a:r>
              <a:rPr lang="en-US" b="1" i="0" dirty="0">
                <a:solidFill>
                  <a:schemeClr val="bg1"/>
                </a:solidFill>
                <a:latin typeface="+mn-lt"/>
                <a:hlinkClick r:id="rId4">
                  <a:extLst>
                    <a:ext uri="{A12FA001-AC4F-418D-AE19-62706E023703}">
                      <ahyp:hlinkClr xmlns:ahyp="http://schemas.microsoft.com/office/drawing/2018/hyperlinkcolor" val="tx"/>
                    </a:ext>
                  </a:extLst>
                </a:hlinkClick>
              </a:rPr>
              <a:t>SMOHIT.ORG</a:t>
            </a:r>
            <a:endParaRPr lang="en-US" b="1" i="0" dirty="0">
              <a:solidFill>
                <a:schemeClr val="bg1"/>
              </a:solidFill>
              <a:latin typeface="+mn-lt"/>
            </a:endParaRPr>
          </a:p>
        </p:txBody>
      </p:sp>
    </p:spTree>
    <p:extLst>
      <p:ext uri="{BB962C8B-B14F-4D97-AF65-F5344CB8AC3E}">
        <p14:creationId xmlns:p14="http://schemas.microsoft.com/office/powerpoint/2010/main" val="700725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33852-2D13-DF41-AB42-B290E9614D16}"/>
              </a:ext>
            </a:extLst>
          </p:cNvPr>
          <p:cNvSpPr>
            <a:spLocks noGrp="1"/>
          </p:cNvSpPr>
          <p:nvPr>
            <p:ph type="title" hasCustomPrompt="1"/>
          </p:nvPr>
        </p:nvSpPr>
        <p:spPr>
          <a:xfrm>
            <a:off x="831850" y="917258"/>
            <a:ext cx="5599430" cy="2613025"/>
          </a:xfrm>
        </p:spPr>
        <p:txBody>
          <a:bodyPr anchor="b">
            <a:normAutofit/>
          </a:bodyPr>
          <a:lstStyle>
            <a:lvl1pPr>
              <a:defRPr sz="2800" b="1">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932DA96E-5C56-6A4A-A2BD-0C5A4D75E8F7}"/>
              </a:ext>
            </a:extLst>
          </p:cNvPr>
          <p:cNvSpPr>
            <a:spLocks noGrp="1"/>
          </p:cNvSpPr>
          <p:nvPr>
            <p:ph type="body" idx="1"/>
          </p:nvPr>
        </p:nvSpPr>
        <p:spPr>
          <a:xfrm>
            <a:off x="831850" y="3622358"/>
            <a:ext cx="6442710" cy="1500187"/>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174389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497C-17BB-7141-827C-E17F4F4F3DF4}"/>
              </a:ext>
            </a:extLst>
          </p:cNvPr>
          <p:cNvSpPr>
            <a:spLocks noGrp="1"/>
          </p:cNvSpPr>
          <p:nvPr>
            <p:ph type="title" hasCustomPrompt="1"/>
          </p:nvPr>
        </p:nvSpPr>
        <p:spPr>
          <a:xfrm>
            <a:off x="497840" y="1808481"/>
            <a:ext cx="10855960" cy="650239"/>
          </a:xfrm>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B0269EA7-46C9-5F4A-8087-3624123E34CB}"/>
              </a:ext>
            </a:extLst>
          </p:cNvPr>
          <p:cNvSpPr>
            <a:spLocks noGrp="1"/>
          </p:cNvSpPr>
          <p:nvPr>
            <p:ph idx="1"/>
          </p:nvPr>
        </p:nvSpPr>
        <p:spPr>
          <a:xfrm>
            <a:off x="497840" y="2570480"/>
            <a:ext cx="10541000" cy="3364865"/>
          </a:xfrm>
        </p:spPr>
        <p:txBody>
          <a:bodyPr/>
          <a:lstStyle>
            <a:lvl1pPr>
              <a:defRPr sz="1800"/>
            </a:lvl1pPr>
            <a:lvl2pPr>
              <a:defRPr sz="16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6458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9F9A-65D5-3E44-A019-F9B59D468A8C}"/>
              </a:ext>
            </a:extLst>
          </p:cNvPr>
          <p:cNvSpPr>
            <a:spLocks noGrp="1"/>
          </p:cNvSpPr>
          <p:nvPr>
            <p:ph type="title" hasCustomPrompt="1"/>
          </p:nvPr>
        </p:nvSpPr>
        <p:spPr>
          <a:xfrm>
            <a:off x="1660769" y="1975008"/>
            <a:ext cx="4274185" cy="1219200"/>
          </a:xfrm>
        </p:spPr>
        <p:txBody>
          <a:bodyPr anchor="b">
            <a:normAutofit/>
          </a:bodyPr>
          <a:lstStyle>
            <a:lvl1pPr>
              <a:defRPr sz="2800" b="1"/>
            </a:lvl1pPr>
          </a:lstStyle>
          <a:p>
            <a:r>
              <a:rPr lang="en-US" dirty="0"/>
              <a:t>CLICK TO EDIT MASTER TITLE STYLE</a:t>
            </a:r>
          </a:p>
        </p:txBody>
      </p:sp>
      <p:sp>
        <p:nvSpPr>
          <p:cNvPr id="3" name="Picture Placeholder 2">
            <a:extLst>
              <a:ext uri="{FF2B5EF4-FFF2-40B4-BE49-F238E27FC236}">
                <a16:creationId xmlns:a16="http://schemas.microsoft.com/office/drawing/2014/main" id="{9E5776E2-AA3C-8B4F-94DB-F8F0000DA1F6}"/>
              </a:ext>
            </a:extLst>
          </p:cNvPr>
          <p:cNvSpPr>
            <a:spLocks noGrp="1"/>
          </p:cNvSpPr>
          <p:nvPr>
            <p:ph type="pic" idx="1"/>
          </p:nvPr>
        </p:nvSpPr>
        <p:spPr>
          <a:xfrm>
            <a:off x="6663387" y="-1739"/>
            <a:ext cx="5528613" cy="68660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51B3FBF-0FC5-DD4E-A462-3BEAE7D741CE}"/>
              </a:ext>
            </a:extLst>
          </p:cNvPr>
          <p:cNvSpPr>
            <a:spLocks noGrp="1"/>
          </p:cNvSpPr>
          <p:nvPr>
            <p:ph type="body" sz="half" idx="2"/>
          </p:nvPr>
        </p:nvSpPr>
        <p:spPr>
          <a:xfrm>
            <a:off x="1660769" y="3356768"/>
            <a:ext cx="4274185" cy="333883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13" name="TextBox 12">
            <a:extLst>
              <a:ext uri="{FF2B5EF4-FFF2-40B4-BE49-F238E27FC236}">
                <a16:creationId xmlns:a16="http://schemas.microsoft.com/office/drawing/2014/main" id="{258805A7-071E-CD48-8C95-789076497127}"/>
              </a:ext>
            </a:extLst>
          </p:cNvPr>
          <p:cNvSpPr txBox="1"/>
          <p:nvPr userDrawn="1"/>
        </p:nvSpPr>
        <p:spPr>
          <a:xfrm>
            <a:off x="6796585" y="436728"/>
            <a:ext cx="184731" cy="369332"/>
          </a:xfrm>
          <a:prstGeom prst="rect">
            <a:avLst/>
          </a:prstGeom>
          <a:noFill/>
        </p:spPr>
        <p:txBody>
          <a:bodyPr wrap="none" rtlCol="0">
            <a:spAutoFit/>
          </a:bodyPr>
          <a:lstStyle/>
          <a:p>
            <a:endParaRPr lang="en-US" dirty="0"/>
          </a:p>
        </p:txBody>
      </p:sp>
      <p:pic>
        <p:nvPicPr>
          <p:cNvPr id="9" name="Picture 8" descr="A logo for a member assistance program&#10;&#10;Description automatically generated with medium confidence">
            <a:extLst>
              <a:ext uri="{FF2B5EF4-FFF2-40B4-BE49-F238E27FC236}">
                <a16:creationId xmlns:a16="http://schemas.microsoft.com/office/drawing/2014/main" id="{1EC3CFEA-615D-26E4-C7BB-4843BBE83E09}"/>
              </a:ext>
            </a:extLst>
          </p:cNvPr>
          <p:cNvPicPr>
            <a:picLocks noChangeAspect="1"/>
          </p:cNvPicPr>
          <p:nvPr userDrawn="1"/>
        </p:nvPicPr>
        <p:blipFill rotWithShape="1">
          <a:blip r:embed="rId2"/>
          <a:srcRect l="21696" r="59190" b="60158"/>
          <a:stretch/>
        </p:blipFill>
        <p:spPr>
          <a:xfrm>
            <a:off x="-10869" y="3121183"/>
            <a:ext cx="3892378" cy="3736817"/>
          </a:xfrm>
          <a:prstGeom prst="rect">
            <a:avLst/>
          </a:prstGeom>
        </p:spPr>
      </p:pic>
    </p:spTree>
    <p:extLst>
      <p:ext uri="{BB962C8B-B14F-4D97-AF65-F5344CB8AC3E}">
        <p14:creationId xmlns:p14="http://schemas.microsoft.com/office/powerpoint/2010/main" val="345362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4ADD5-28F6-AD42-98CC-B000D0FC0885}"/>
              </a:ext>
            </a:extLst>
          </p:cNvPr>
          <p:cNvSpPr>
            <a:spLocks noGrp="1"/>
          </p:cNvSpPr>
          <p:nvPr>
            <p:ph type="title" hasCustomPrompt="1"/>
          </p:nvPr>
        </p:nvSpPr>
        <p:spPr>
          <a:xfrm>
            <a:off x="497840" y="1798319"/>
            <a:ext cx="10855960" cy="711201"/>
          </a:xfrm>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47CD39C4-41D5-AA48-A045-5BE61259CB81}"/>
              </a:ext>
            </a:extLst>
          </p:cNvPr>
          <p:cNvSpPr>
            <a:spLocks noGrp="1"/>
          </p:cNvSpPr>
          <p:nvPr>
            <p:ph sz="half" idx="1"/>
          </p:nvPr>
        </p:nvSpPr>
        <p:spPr>
          <a:xfrm>
            <a:off x="497840" y="2611279"/>
            <a:ext cx="5181600" cy="3474403"/>
          </a:xfrm>
        </p:spPr>
        <p:txBody>
          <a:bodyPr/>
          <a:lstStyle>
            <a:lvl1pPr>
              <a:defRPr sz="1800"/>
            </a:lvl1pPr>
            <a:lvl2pPr>
              <a:defRPr sz="16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345D983-6D1E-0342-ACCB-92DE306F3F80}"/>
              </a:ext>
            </a:extLst>
          </p:cNvPr>
          <p:cNvSpPr>
            <a:spLocks noGrp="1"/>
          </p:cNvSpPr>
          <p:nvPr>
            <p:ph sz="half" idx="2"/>
          </p:nvPr>
        </p:nvSpPr>
        <p:spPr>
          <a:xfrm>
            <a:off x="5831840" y="2611279"/>
            <a:ext cx="5181600" cy="3474404"/>
          </a:xfrm>
        </p:spPr>
        <p:txBody>
          <a:bodyPr/>
          <a:lstStyle>
            <a:lvl1pPr>
              <a:defRPr sz="1800"/>
            </a:lvl1pPr>
            <a:lvl2pPr>
              <a:defRPr sz="16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1971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0EA6-B883-9043-A349-25D356B7EAAE}"/>
              </a:ext>
            </a:extLst>
          </p:cNvPr>
          <p:cNvSpPr>
            <a:spLocks noGrp="1"/>
          </p:cNvSpPr>
          <p:nvPr>
            <p:ph type="title" hasCustomPrompt="1"/>
          </p:nvPr>
        </p:nvSpPr>
        <p:spPr>
          <a:xfrm>
            <a:off x="497840" y="1858328"/>
            <a:ext cx="10857548" cy="722312"/>
          </a:xfrm>
        </p:spPr>
        <p:txBody>
          <a:bodyPr/>
          <a:lstStyle>
            <a:lvl1pPr>
              <a:defRPr b="1"/>
            </a:lvl1pPr>
          </a:lstStyle>
          <a:p>
            <a:r>
              <a:rPr lang="en-US" dirty="0"/>
              <a:t>CLICK TO EDIT MASTER TITLE STYLE</a:t>
            </a:r>
          </a:p>
        </p:txBody>
      </p:sp>
      <p:sp>
        <p:nvSpPr>
          <p:cNvPr id="3" name="Text Placeholder 2">
            <a:extLst>
              <a:ext uri="{FF2B5EF4-FFF2-40B4-BE49-F238E27FC236}">
                <a16:creationId xmlns:a16="http://schemas.microsoft.com/office/drawing/2014/main" id="{F7B454DD-C694-B448-B6C8-6587940EBEC4}"/>
              </a:ext>
            </a:extLst>
          </p:cNvPr>
          <p:cNvSpPr>
            <a:spLocks noGrp="1"/>
          </p:cNvSpPr>
          <p:nvPr>
            <p:ph type="body" idx="1"/>
          </p:nvPr>
        </p:nvSpPr>
        <p:spPr>
          <a:xfrm>
            <a:off x="497840" y="2687003"/>
            <a:ext cx="5157787" cy="741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A2F5D981-EF7A-644C-838C-1A7FEF2F77AE}"/>
              </a:ext>
            </a:extLst>
          </p:cNvPr>
          <p:cNvSpPr>
            <a:spLocks noGrp="1"/>
          </p:cNvSpPr>
          <p:nvPr>
            <p:ph sz="half" idx="2"/>
          </p:nvPr>
        </p:nvSpPr>
        <p:spPr>
          <a:xfrm>
            <a:off x="497840" y="3510915"/>
            <a:ext cx="5157787" cy="3011805"/>
          </a:xfrm>
        </p:spPr>
        <p:txBody>
          <a:bodyPr/>
          <a:lstStyle>
            <a:lvl1pPr>
              <a:defRPr sz="1800"/>
            </a:lvl1pPr>
            <a:lvl2pPr>
              <a:defRPr sz="16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7319545-31A6-684C-8683-403320197372}"/>
              </a:ext>
            </a:extLst>
          </p:cNvPr>
          <p:cNvSpPr>
            <a:spLocks noGrp="1"/>
          </p:cNvSpPr>
          <p:nvPr>
            <p:ph type="body" sz="quarter" idx="3"/>
          </p:nvPr>
        </p:nvSpPr>
        <p:spPr>
          <a:xfrm>
            <a:off x="5826760" y="2687003"/>
            <a:ext cx="5183188" cy="741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8D2DDC5-C853-4945-BF1D-D6B784B04FF4}"/>
              </a:ext>
            </a:extLst>
          </p:cNvPr>
          <p:cNvSpPr>
            <a:spLocks noGrp="1"/>
          </p:cNvSpPr>
          <p:nvPr>
            <p:ph sz="quarter" idx="4"/>
          </p:nvPr>
        </p:nvSpPr>
        <p:spPr>
          <a:xfrm>
            <a:off x="5826760" y="3510915"/>
            <a:ext cx="5183188" cy="3011805"/>
          </a:xfrm>
        </p:spPr>
        <p:txBody>
          <a:bodyPr/>
          <a:lstStyle>
            <a:lvl1pPr>
              <a:defRPr sz="1800"/>
            </a:lvl1pPr>
            <a:lvl2pPr>
              <a:defRPr sz="16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0716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BBF11-FAEB-8349-B8AF-2BB34332D2F4}"/>
              </a:ext>
            </a:extLst>
          </p:cNvPr>
          <p:cNvSpPr>
            <a:spLocks noGrp="1"/>
          </p:cNvSpPr>
          <p:nvPr>
            <p:ph type="title" hasCustomPrompt="1"/>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841606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6FFD5-8992-0E47-8DE0-AE3712799F93}"/>
              </a:ext>
            </a:extLst>
          </p:cNvPr>
          <p:cNvSpPr>
            <a:spLocks noGrp="1"/>
          </p:cNvSpPr>
          <p:nvPr>
            <p:ph type="title" hasCustomPrompt="1"/>
          </p:nvPr>
        </p:nvSpPr>
        <p:spPr>
          <a:xfrm>
            <a:off x="518160" y="1975167"/>
            <a:ext cx="4253865" cy="899160"/>
          </a:xfrm>
        </p:spPr>
        <p:txBody>
          <a:bodyPr anchor="b">
            <a:normAutofit/>
          </a:bodyPr>
          <a:lstStyle>
            <a:lvl1pPr>
              <a:defRPr sz="2800" b="1"/>
            </a:lvl1pPr>
          </a:lstStyle>
          <a:p>
            <a:r>
              <a:rPr lang="en-US" dirty="0"/>
              <a:t>CLICK TO EDIT MASTER TITLE STYLE</a:t>
            </a:r>
          </a:p>
        </p:txBody>
      </p:sp>
      <p:sp>
        <p:nvSpPr>
          <p:cNvPr id="3" name="Content Placeholder 2">
            <a:extLst>
              <a:ext uri="{FF2B5EF4-FFF2-40B4-BE49-F238E27FC236}">
                <a16:creationId xmlns:a16="http://schemas.microsoft.com/office/drawing/2014/main" id="{6539E74A-DD62-5640-9C59-97B6AB6E4361}"/>
              </a:ext>
            </a:extLst>
          </p:cNvPr>
          <p:cNvSpPr>
            <a:spLocks noGrp="1"/>
          </p:cNvSpPr>
          <p:nvPr>
            <p:ph idx="1"/>
          </p:nvPr>
        </p:nvSpPr>
        <p:spPr>
          <a:xfrm>
            <a:off x="5010468" y="1984375"/>
            <a:ext cx="6172200" cy="4873625"/>
          </a:xfrm>
        </p:spPr>
        <p:txBody>
          <a:bodyPr/>
          <a:lstStyle>
            <a:lvl1pPr>
              <a:defRPr sz="1800"/>
            </a:lvl1pPr>
            <a:lvl2pPr>
              <a:defRPr sz="1600"/>
            </a:lvl2pPr>
            <a:lvl3pPr>
              <a:defRPr sz="1400"/>
            </a:lvl3pPr>
            <a:lvl4pPr>
              <a:defRPr sz="1200"/>
            </a:lvl4pPr>
            <a:lvl5pPr>
              <a:defRPr sz="1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E205044-8C32-8549-B91D-B1492259AC42}"/>
              </a:ext>
            </a:extLst>
          </p:cNvPr>
          <p:cNvSpPr>
            <a:spLocks noGrp="1"/>
          </p:cNvSpPr>
          <p:nvPr>
            <p:ph type="body" sz="half" idx="2"/>
          </p:nvPr>
        </p:nvSpPr>
        <p:spPr>
          <a:xfrm>
            <a:off x="518160" y="3007359"/>
            <a:ext cx="4253865" cy="36785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829703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120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mohit.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8E29EE-22CB-E613-FB06-84CBB4904B75}"/>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1589331" y="262716"/>
            <a:ext cx="2754070" cy="1268452"/>
          </a:xfrm>
          <a:prstGeom prst="rect">
            <a:avLst/>
          </a:prstGeom>
        </p:spPr>
      </p:pic>
      <p:sp>
        <p:nvSpPr>
          <p:cNvPr id="2" name="Title Placeholder 1">
            <a:extLst>
              <a:ext uri="{FF2B5EF4-FFF2-40B4-BE49-F238E27FC236}">
                <a16:creationId xmlns:a16="http://schemas.microsoft.com/office/drawing/2014/main" id="{D1C029CF-7978-8E40-BFAF-056CABFD60ED}"/>
              </a:ext>
            </a:extLst>
          </p:cNvPr>
          <p:cNvSpPr>
            <a:spLocks noGrp="1"/>
          </p:cNvSpPr>
          <p:nvPr>
            <p:ph type="title"/>
          </p:nvPr>
        </p:nvSpPr>
        <p:spPr>
          <a:xfrm>
            <a:off x="497840" y="1812607"/>
            <a:ext cx="10855960" cy="62579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099544D-0733-0A4A-949D-6A1CB68FC55F}"/>
              </a:ext>
            </a:extLst>
          </p:cNvPr>
          <p:cNvSpPr>
            <a:spLocks noGrp="1"/>
          </p:cNvSpPr>
          <p:nvPr>
            <p:ph type="body" idx="1"/>
          </p:nvPr>
        </p:nvSpPr>
        <p:spPr>
          <a:xfrm>
            <a:off x="497840" y="2511742"/>
            <a:ext cx="10541000" cy="36471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a:extLst>
              <a:ext uri="{FF2B5EF4-FFF2-40B4-BE49-F238E27FC236}">
                <a16:creationId xmlns:a16="http://schemas.microsoft.com/office/drawing/2014/main" id="{5C0C788E-44BE-55F3-6DD9-3483AD6565BB}"/>
              </a:ext>
            </a:extLst>
          </p:cNvPr>
          <p:cNvSpPr txBox="1"/>
          <p:nvPr userDrawn="1"/>
        </p:nvSpPr>
        <p:spPr>
          <a:xfrm>
            <a:off x="10204055" y="6337855"/>
            <a:ext cx="6098058" cy="369332"/>
          </a:xfrm>
          <a:prstGeom prst="rect">
            <a:avLst/>
          </a:prstGeom>
          <a:noFill/>
        </p:spPr>
        <p:txBody>
          <a:bodyPr wrap="square">
            <a:spAutoFit/>
          </a:bodyPr>
          <a:lstStyle/>
          <a:p>
            <a:r>
              <a:rPr lang="en-US" b="1" i="0" dirty="0">
                <a:solidFill>
                  <a:schemeClr val="tx1"/>
                </a:solidFill>
                <a:latin typeface="+mn-lt"/>
                <a:hlinkClick r:id="rId13"/>
              </a:rPr>
              <a:t>SMOHIT.ORG</a:t>
            </a:r>
            <a:endParaRPr lang="en-US" b="1" i="0" dirty="0">
              <a:solidFill>
                <a:schemeClr val="tx1"/>
              </a:solidFill>
              <a:latin typeface="+mn-lt"/>
            </a:endParaRPr>
          </a:p>
        </p:txBody>
      </p:sp>
      <p:pic>
        <p:nvPicPr>
          <p:cNvPr id="6" name="Picture 5" descr="A logo of a company&#10;&#10;Description automatically generated with medium confidence">
            <a:extLst>
              <a:ext uri="{FF2B5EF4-FFF2-40B4-BE49-F238E27FC236}">
                <a16:creationId xmlns:a16="http://schemas.microsoft.com/office/drawing/2014/main" id="{44A91838-5B70-3DD0-2724-A0F3527DC402}"/>
              </a:ext>
            </a:extLst>
          </p:cNvPr>
          <p:cNvPicPr>
            <a:picLocks noChangeAspect="1"/>
          </p:cNvPicPr>
          <p:nvPr userDrawn="1"/>
        </p:nvPicPr>
        <p:blipFill>
          <a:blip r:embed="rId14"/>
          <a:stretch>
            <a:fillRect/>
          </a:stretch>
        </p:blipFill>
        <p:spPr>
          <a:xfrm>
            <a:off x="172204" y="165906"/>
            <a:ext cx="1505981" cy="1505981"/>
          </a:xfrm>
          <a:prstGeom prst="rect">
            <a:avLst/>
          </a:prstGeom>
        </p:spPr>
      </p:pic>
    </p:spTree>
    <p:extLst>
      <p:ext uri="{BB962C8B-B14F-4D97-AF65-F5344CB8AC3E}">
        <p14:creationId xmlns:p14="http://schemas.microsoft.com/office/powerpoint/2010/main" val="184157396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51" r:id="rId3"/>
    <p:sldLayoutId id="2147483650" r:id="rId4"/>
    <p:sldLayoutId id="2147483659" r:id="rId5"/>
    <p:sldLayoutId id="2147483652" r:id="rId6"/>
    <p:sldLayoutId id="2147483653" r:id="rId7"/>
    <p:sldLayoutId id="2147483654" r:id="rId8"/>
    <p:sldLayoutId id="2147483656" r:id="rId9"/>
    <p:sldLayoutId id="2147483655" r:id="rId10"/>
  </p:sldLayoutIdLst>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s://online.fliphtml5.com/ihjd/srsm/"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s://online.fliphtml5.com/ihjd/srsm/"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smiinst.org/conference/" TargetMode="External"/><Relationship Id="rId2" Type="http://schemas.openxmlformats.org/officeDocument/2006/relationships/image" Target="../media/image19.gif"/><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https://www.smiinst.org/conference/" TargetMode="External"/><Relationship Id="rId2" Type="http://schemas.openxmlformats.org/officeDocument/2006/relationships/image" Target="../media/image19.gif"/><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BBA030-3347-6B4B-2F4E-5D6FA3C15501}"/>
              </a:ext>
            </a:extLst>
          </p:cNvPr>
          <p:cNvSpPr>
            <a:spLocks noGrp="1"/>
          </p:cNvSpPr>
          <p:nvPr>
            <p:ph type="ctrTitle"/>
          </p:nvPr>
        </p:nvSpPr>
        <p:spPr>
          <a:xfrm>
            <a:off x="621978" y="1510806"/>
            <a:ext cx="7311408" cy="1655763"/>
          </a:xfrm>
        </p:spPr>
        <p:txBody>
          <a:bodyPr>
            <a:noAutofit/>
          </a:bodyPr>
          <a:lstStyle/>
          <a:p>
            <a:r>
              <a:rPr lang="en-US" sz="7200" dirty="0"/>
              <a:t>SMOHIT Update</a:t>
            </a:r>
          </a:p>
        </p:txBody>
      </p:sp>
      <p:sp>
        <p:nvSpPr>
          <p:cNvPr id="6" name="Subtitle 5">
            <a:extLst>
              <a:ext uri="{FF2B5EF4-FFF2-40B4-BE49-F238E27FC236}">
                <a16:creationId xmlns:a16="http://schemas.microsoft.com/office/drawing/2014/main" id="{E5FCBFA8-19A6-328C-7B0D-14867DACADCE}"/>
              </a:ext>
            </a:extLst>
          </p:cNvPr>
          <p:cNvSpPr>
            <a:spLocks noGrp="1"/>
          </p:cNvSpPr>
          <p:nvPr>
            <p:ph type="subTitle" idx="1"/>
          </p:nvPr>
        </p:nvSpPr>
        <p:spPr>
          <a:xfrm>
            <a:off x="828040" y="4210877"/>
            <a:ext cx="5963920" cy="1655762"/>
          </a:xfrm>
        </p:spPr>
        <p:txBody>
          <a:bodyPr>
            <a:normAutofit/>
          </a:bodyPr>
          <a:lstStyle/>
          <a:p>
            <a:r>
              <a:rPr lang="en-US" sz="2800" dirty="0"/>
              <a:t>Aldo Zambetti</a:t>
            </a:r>
          </a:p>
          <a:p>
            <a:r>
              <a:rPr lang="en-US" sz="2800" dirty="0"/>
              <a:t>Administrator</a:t>
            </a:r>
          </a:p>
        </p:txBody>
      </p:sp>
    </p:spTree>
    <p:extLst>
      <p:ext uri="{BB962C8B-B14F-4D97-AF65-F5344CB8AC3E}">
        <p14:creationId xmlns:p14="http://schemas.microsoft.com/office/powerpoint/2010/main" val="1636542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C6057-FF17-3CF2-00CB-7269B24AF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8972AB-371D-CECB-F3BA-BD7F6BED45A5}"/>
              </a:ext>
            </a:extLst>
          </p:cNvPr>
          <p:cNvSpPr>
            <a:spLocks noGrp="1"/>
          </p:cNvSpPr>
          <p:nvPr>
            <p:ph type="title"/>
          </p:nvPr>
        </p:nvSpPr>
        <p:spPr>
          <a:xfrm>
            <a:off x="4627839" y="267843"/>
            <a:ext cx="4975459" cy="1325563"/>
          </a:xfrm>
        </p:spPr>
        <p:txBody>
          <a:bodyPr>
            <a:normAutofit/>
          </a:bodyPr>
          <a:lstStyle/>
          <a:p>
            <a:pPr lvl="0" algn="ctr">
              <a:lnSpc>
                <a:spcPct val="100000"/>
              </a:lnSpc>
              <a:spcBef>
                <a:spcPts val="0"/>
              </a:spcBef>
              <a:defRPr/>
            </a:pPr>
            <a:r>
              <a:rPr lang="en-US" sz="3200" b="1" dirty="0">
                <a:solidFill>
                  <a:srgbClr val="333333"/>
                </a:solidFill>
                <a:latin typeface="Arial" panose="020B0604020202020204" pitchFamily="34" charset="0"/>
                <a:ea typeface="+mn-ea"/>
                <a:cs typeface="Arial" panose="020B0604020202020204" pitchFamily="34" charset="0"/>
              </a:rPr>
              <a:t>SMOHIT Staff</a:t>
            </a:r>
            <a:endParaRPr kumimoji="0" lang="en-US" sz="3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7DDBD6BC-3BEA-7E9E-8FC4-5FDAAD3471BA}"/>
              </a:ext>
            </a:extLst>
          </p:cNvPr>
          <p:cNvSpPr txBox="1"/>
          <p:nvPr/>
        </p:nvSpPr>
        <p:spPr>
          <a:xfrm>
            <a:off x="728546" y="2122857"/>
            <a:ext cx="11463454" cy="4585871"/>
          </a:xfrm>
          <a:prstGeom prst="rect">
            <a:avLst/>
          </a:prstGeom>
          <a:noFill/>
        </p:spPr>
        <p:txBody>
          <a:bodyPr wrap="square" rtlCol="0">
            <a:spAutoFit/>
          </a:bodyPr>
          <a:lstStyle/>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Aldo Zambetti – Administrator</a:t>
            </a:r>
          </a:p>
          <a:p>
            <a:pPr marL="742950" lvl="1" indent="-285750">
              <a:buFont typeface="Arial" panose="020B0604020202020204" pitchFamily="34" charset="0"/>
              <a:buChar char="•"/>
            </a:pPr>
            <a:r>
              <a:rPr lang="en-US" sz="2800" b="0" i="0" dirty="0">
                <a:solidFill>
                  <a:srgbClr val="333333"/>
                </a:solidFill>
                <a:effectLst/>
                <a:latin typeface="Open Sans" panose="020B0606030504020204" pitchFamily="34" charset="0"/>
              </a:rPr>
              <a:t>Jeff Bradley </a:t>
            </a:r>
            <a:r>
              <a:rPr lang="en-US" sz="2800" dirty="0">
                <a:solidFill>
                  <a:srgbClr val="333333"/>
                </a:solidFill>
                <a:latin typeface="Open Sans" panose="020B0606030504020204" pitchFamily="34" charset="0"/>
              </a:rPr>
              <a:t>– Program Administrator</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E</a:t>
            </a:r>
            <a:r>
              <a:rPr lang="en-US" sz="2800" b="0" i="0" dirty="0">
                <a:solidFill>
                  <a:srgbClr val="333333"/>
                </a:solidFill>
                <a:effectLst/>
                <a:latin typeface="Open Sans" panose="020B0606030504020204" pitchFamily="34" charset="0"/>
              </a:rPr>
              <a:t>d Rob</a:t>
            </a:r>
            <a:r>
              <a:rPr lang="en-US" sz="2800" dirty="0">
                <a:solidFill>
                  <a:srgbClr val="333333"/>
                </a:solidFill>
                <a:latin typeface="Open Sans" panose="020B0606030504020204" pitchFamily="34" charset="0"/>
              </a:rPr>
              <a:t>ison – Field Representative</a:t>
            </a:r>
          </a:p>
          <a:p>
            <a:pPr marL="742950" lvl="1" indent="-285750">
              <a:buFont typeface="Arial" panose="020B0604020202020204" pitchFamily="34" charset="0"/>
              <a:buChar char="•"/>
            </a:pPr>
            <a:r>
              <a:rPr lang="en-US" sz="2800" b="0" i="0" dirty="0">
                <a:solidFill>
                  <a:srgbClr val="333333"/>
                </a:solidFill>
                <a:effectLst/>
                <a:latin typeface="Open Sans" panose="020B0606030504020204" pitchFamily="34" charset="0"/>
              </a:rPr>
              <a:t>Lisa Davi</a:t>
            </a:r>
            <a:r>
              <a:rPr lang="en-US" sz="2800" dirty="0">
                <a:solidFill>
                  <a:srgbClr val="333333"/>
                </a:solidFill>
                <a:latin typeface="Open Sans" panose="020B0606030504020204" pitchFamily="34" charset="0"/>
              </a:rPr>
              <a:t>s – Field Representative</a:t>
            </a:r>
          </a:p>
          <a:p>
            <a:pPr marL="742950" lvl="1" indent="-285750">
              <a:buFont typeface="Arial" panose="020B0604020202020204" pitchFamily="34" charset="0"/>
              <a:buChar char="•"/>
            </a:pPr>
            <a:r>
              <a:rPr lang="en-US" sz="2800" b="0" i="0" dirty="0">
                <a:solidFill>
                  <a:srgbClr val="333333"/>
                </a:solidFill>
                <a:effectLst/>
                <a:latin typeface="Open Sans" panose="020B0606030504020204" pitchFamily="34" charset="0"/>
              </a:rPr>
              <a:t>Kalima Ramsey - Walker – Field Representative</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Jeremy </a:t>
            </a:r>
            <a:r>
              <a:rPr lang="en-US" sz="2800" dirty="0" err="1">
                <a:solidFill>
                  <a:srgbClr val="333333"/>
                </a:solidFill>
                <a:latin typeface="Open Sans" panose="020B0606030504020204" pitchFamily="34" charset="0"/>
              </a:rPr>
              <a:t>Holburn</a:t>
            </a:r>
            <a:r>
              <a:rPr lang="en-US" sz="2800" dirty="0">
                <a:solidFill>
                  <a:srgbClr val="333333"/>
                </a:solidFill>
                <a:latin typeface="Open Sans" panose="020B0606030504020204" pitchFamily="34" charset="0"/>
              </a:rPr>
              <a:t> – Field Representative</a:t>
            </a:r>
            <a:endParaRPr lang="en-US" sz="2800" b="0" i="0" dirty="0">
              <a:solidFill>
                <a:srgbClr val="333333"/>
              </a:solidFill>
              <a:effectLst/>
              <a:latin typeface="Open Sans" panose="020B0606030504020204" pitchFamily="34" charset="0"/>
            </a:endParaRPr>
          </a:p>
          <a:p>
            <a:pPr marL="742950" lvl="1" indent="-285750">
              <a:buFont typeface="Arial" panose="020B0604020202020204" pitchFamily="34" charset="0"/>
              <a:buChar char="•"/>
            </a:pPr>
            <a:endParaRPr lang="en-US" sz="2800" dirty="0">
              <a:solidFill>
                <a:srgbClr val="333333"/>
              </a:solidFill>
              <a:latin typeface="Open Sans" panose="020B0606030504020204" pitchFamily="34" charset="0"/>
            </a:endParaRPr>
          </a:p>
          <a:p>
            <a:pPr marL="742950" lvl="1" indent="-285750">
              <a:buFont typeface="Arial" panose="020B0604020202020204" pitchFamily="34" charset="0"/>
              <a:buChar char="•"/>
            </a:pPr>
            <a:r>
              <a:rPr lang="en-US" sz="2000" b="0" i="0" dirty="0">
                <a:solidFill>
                  <a:srgbClr val="333333"/>
                </a:solidFill>
                <a:effectLst/>
                <a:latin typeface="Open Sans" panose="020B0606030504020204" pitchFamily="34" charset="0"/>
              </a:rPr>
              <a:t>SMOHIT works closely with Chris Carlough – Director of Wellness and Mental Health Support.</a:t>
            </a:r>
          </a:p>
          <a:p>
            <a:pPr marL="742950" lvl="1" indent="-285750">
              <a:buFont typeface="Arial" panose="020B0604020202020204" pitchFamily="34" charset="0"/>
              <a:buChar char="•"/>
            </a:pPr>
            <a:endParaRPr lang="en-US" sz="2800" dirty="0">
              <a:solidFill>
                <a:srgbClr val="333333"/>
              </a:solidFill>
              <a:latin typeface="Open Sans" panose="020B0606030504020204" pitchFamily="34" charset="0"/>
            </a:endParaRPr>
          </a:p>
          <a:p>
            <a:pPr algn="l">
              <a:buNone/>
            </a:pPr>
            <a:endParaRPr lang="en-US" sz="2800" b="0" i="0" dirty="0">
              <a:solidFill>
                <a:srgbClr val="333333"/>
              </a:solidFill>
              <a:effectLst/>
              <a:latin typeface="Open Sans" panose="020B0606030504020204" pitchFamily="34" charset="0"/>
            </a:endParaRPr>
          </a:p>
        </p:txBody>
      </p:sp>
    </p:spTree>
    <p:extLst>
      <p:ext uri="{BB962C8B-B14F-4D97-AF65-F5344CB8AC3E}">
        <p14:creationId xmlns:p14="http://schemas.microsoft.com/office/powerpoint/2010/main" val="3951011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4EBD1-07DF-5059-6630-D69943CB5A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7EF85-C785-83B9-A987-5CB632D685FE}"/>
              </a:ext>
            </a:extLst>
          </p:cNvPr>
          <p:cNvSpPr>
            <a:spLocks noGrp="1"/>
          </p:cNvSpPr>
          <p:nvPr>
            <p:ph type="title"/>
          </p:nvPr>
        </p:nvSpPr>
        <p:spPr>
          <a:xfrm>
            <a:off x="5052696" y="287780"/>
            <a:ext cx="4975459" cy="1325563"/>
          </a:xfrm>
        </p:spPr>
        <p:txBody>
          <a:bodyPr>
            <a:normAutofit/>
          </a:bodyPr>
          <a:lstStyle/>
          <a:p>
            <a:pPr lvl="0" algn="ctr">
              <a:lnSpc>
                <a:spcPct val="100000"/>
              </a:lnSpc>
              <a:spcBef>
                <a:spcPts val="0"/>
              </a:spcBef>
              <a:defRPr/>
            </a:pPr>
            <a:r>
              <a:rPr lang="en-US" sz="3200" b="1" dirty="0">
                <a:solidFill>
                  <a:srgbClr val="333333"/>
                </a:solidFill>
                <a:latin typeface="Arial" panose="020B0604020202020204" pitchFamily="34" charset="0"/>
                <a:ea typeface="+mn-ea"/>
                <a:cs typeface="Arial" panose="020B0604020202020204" pitchFamily="34" charset="0"/>
              </a:rPr>
              <a:t>SMOHIT Trustees</a:t>
            </a:r>
            <a:endParaRPr kumimoji="0" lang="en-US" sz="3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D29C9AEF-5D71-74A9-2FC5-E00DD873EEA3}"/>
              </a:ext>
            </a:extLst>
          </p:cNvPr>
          <p:cNvSpPr txBox="1"/>
          <p:nvPr/>
        </p:nvSpPr>
        <p:spPr>
          <a:xfrm>
            <a:off x="728546" y="2664294"/>
            <a:ext cx="11463454" cy="2246769"/>
          </a:xfrm>
          <a:prstGeom prst="rect">
            <a:avLst/>
          </a:prstGeom>
          <a:noFill/>
        </p:spPr>
        <p:txBody>
          <a:bodyPr wrap="square" rtlCol="0">
            <a:spAutoFit/>
          </a:bodyPr>
          <a:lstStyle/>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Danny Villarruel – Co-chair</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Matt Hildreth – Co-chair</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Jon Alvino – New trustee 2025</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Wayne Greenwood – New trustee 2025</a:t>
            </a:r>
          </a:p>
          <a:p>
            <a:pPr algn="l">
              <a:buNone/>
            </a:pPr>
            <a:endParaRPr lang="en-US" sz="2800" b="0" i="0" dirty="0">
              <a:solidFill>
                <a:srgbClr val="333333"/>
              </a:solidFill>
              <a:effectLst/>
              <a:latin typeface="Open Sans" panose="020B0606030504020204" pitchFamily="34" charset="0"/>
            </a:endParaRPr>
          </a:p>
        </p:txBody>
      </p:sp>
    </p:spTree>
    <p:extLst>
      <p:ext uri="{BB962C8B-B14F-4D97-AF65-F5344CB8AC3E}">
        <p14:creationId xmlns:p14="http://schemas.microsoft.com/office/powerpoint/2010/main" val="3947249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BEC59-A20A-9EC7-47B1-60F6E4BC24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1F50C-09B3-2FFD-EC3B-576DB097639D}"/>
              </a:ext>
            </a:extLst>
          </p:cNvPr>
          <p:cNvSpPr>
            <a:spLocks noGrp="1"/>
          </p:cNvSpPr>
          <p:nvPr>
            <p:ph type="title"/>
          </p:nvPr>
        </p:nvSpPr>
        <p:spPr/>
        <p:txBody>
          <a:bodyPr>
            <a:normAutofit/>
          </a:bodyPr>
          <a:lstStyle/>
          <a:p>
            <a:endParaRPr lang="en-US"/>
          </a:p>
        </p:txBody>
      </p:sp>
      <p:sp>
        <p:nvSpPr>
          <p:cNvPr id="5" name="Title 1">
            <a:extLst>
              <a:ext uri="{FF2B5EF4-FFF2-40B4-BE49-F238E27FC236}">
                <a16:creationId xmlns:a16="http://schemas.microsoft.com/office/drawing/2014/main" id="{D5E7FACE-E79F-144C-B2C3-D108863B3E3B}"/>
              </a:ext>
            </a:extLst>
          </p:cNvPr>
          <p:cNvSpPr txBox="1">
            <a:spLocks/>
          </p:cNvSpPr>
          <p:nvPr/>
        </p:nvSpPr>
        <p:spPr>
          <a:xfrm>
            <a:off x="975100" y="4075728"/>
            <a:ext cx="4087395" cy="168446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0" i="0" kern="1200">
                <a:solidFill>
                  <a:schemeClr val="tx1"/>
                </a:solidFill>
                <a:latin typeface="Arial Narrow" panose="020B0604020202020204" pitchFamily="34" charset="0"/>
                <a:ea typeface="+mj-ea"/>
                <a:cs typeface="Arial Narrow" panose="020B0604020202020204" pitchFamily="34" charset="0"/>
              </a:defRPr>
            </a:lvl1pPr>
          </a:lstStyle>
          <a:p>
            <a:pPr algn="ctr"/>
            <a:r>
              <a:rPr lang="en-US" sz="4000" dirty="0"/>
              <a:t>SMART MAP Mental Health Trainings</a:t>
            </a:r>
          </a:p>
        </p:txBody>
      </p:sp>
      <p:sp>
        <p:nvSpPr>
          <p:cNvPr id="6" name="Content Placeholder 4">
            <a:extLst>
              <a:ext uri="{FF2B5EF4-FFF2-40B4-BE49-F238E27FC236}">
                <a16:creationId xmlns:a16="http://schemas.microsoft.com/office/drawing/2014/main" id="{CE38EE91-9825-69BA-61F0-8068C0873FAA}"/>
              </a:ext>
            </a:extLst>
          </p:cNvPr>
          <p:cNvSpPr txBox="1">
            <a:spLocks/>
          </p:cNvSpPr>
          <p:nvPr/>
        </p:nvSpPr>
        <p:spPr>
          <a:xfrm>
            <a:off x="6096000" y="3892608"/>
            <a:ext cx="5522906" cy="245268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SMART MAP </a:t>
            </a:r>
          </a:p>
          <a:p>
            <a:r>
              <a:rPr lang="en-US" sz="3200" dirty="0"/>
              <a:t>Peer-to-Peer</a:t>
            </a:r>
          </a:p>
          <a:p>
            <a:r>
              <a:rPr lang="en-US" sz="3200" dirty="0"/>
              <a:t>Mental Health Awareness</a:t>
            </a:r>
          </a:p>
          <a:p>
            <a:endParaRPr lang="en-US" sz="1800" dirty="0">
              <a:latin typeface="+mn-lt"/>
              <a:cs typeface="+mn-cs"/>
            </a:endParaRPr>
          </a:p>
        </p:txBody>
      </p:sp>
      <p:pic>
        <p:nvPicPr>
          <p:cNvPr id="3" name="Content Placeholder 8" descr="A group of people sitting in chairs&#10;&#10;Description automatically generated">
            <a:extLst>
              <a:ext uri="{FF2B5EF4-FFF2-40B4-BE49-F238E27FC236}">
                <a16:creationId xmlns:a16="http://schemas.microsoft.com/office/drawing/2014/main" id="{712EEB72-E7EC-5C3F-6A78-D6D1CEC381C7}"/>
              </a:ext>
            </a:extLst>
          </p:cNvPr>
          <p:cNvPicPr>
            <a:picLocks noChangeAspect="1"/>
          </p:cNvPicPr>
          <p:nvPr/>
        </p:nvPicPr>
        <p:blipFill rotWithShape="1">
          <a:blip r:embed="rId3"/>
          <a:srcRect l="10238" r="5154" b="-1"/>
          <a:stretch/>
        </p:blipFill>
        <p:spPr>
          <a:xfrm>
            <a:off x="0" y="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p:spPr>
      </p:pic>
    </p:spTree>
    <p:extLst>
      <p:ext uri="{BB962C8B-B14F-4D97-AF65-F5344CB8AC3E}">
        <p14:creationId xmlns:p14="http://schemas.microsoft.com/office/powerpoint/2010/main" val="4027692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4B57D-11E9-81E8-997A-63BE9843F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9424B7-4608-4930-8249-4A32CB49AD51}"/>
              </a:ext>
            </a:extLst>
          </p:cNvPr>
          <p:cNvSpPr>
            <a:spLocks noGrp="1"/>
          </p:cNvSpPr>
          <p:nvPr>
            <p:ph type="title"/>
          </p:nvPr>
        </p:nvSpPr>
        <p:spPr>
          <a:xfrm>
            <a:off x="320355" y="1376299"/>
            <a:ext cx="8967439" cy="1325563"/>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333333"/>
                </a:solidFill>
                <a:latin typeface="Arial" panose="020B0604020202020204" pitchFamily="34" charset="0"/>
                <a:ea typeface="+mn-ea"/>
                <a:cs typeface="Arial" panose="020B0604020202020204" pitchFamily="34" charset="0"/>
              </a:rPr>
              <a:t>C</a:t>
            </a:r>
            <a:r>
              <a:rPr kumimoji="0" lang="en-US" sz="3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ore topics covered during the sessions are </a:t>
            </a:r>
          </a:p>
        </p:txBody>
      </p:sp>
      <p:sp>
        <p:nvSpPr>
          <p:cNvPr id="7" name="TextBox 6">
            <a:extLst>
              <a:ext uri="{FF2B5EF4-FFF2-40B4-BE49-F238E27FC236}">
                <a16:creationId xmlns:a16="http://schemas.microsoft.com/office/drawing/2014/main" id="{DF356268-FC74-11D5-6098-C68177DB5049}"/>
              </a:ext>
            </a:extLst>
          </p:cNvPr>
          <p:cNvSpPr txBox="1"/>
          <p:nvPr/>
        </p:nvSpPr>
        <p:spPr>
          <a:xfrm>
            <a:off x="728546" y="2619733"/>
            <a:ext cx="11463454" cy="3970318"/>
          </a:xfrm>
          <a:prstGeom prst="rect">
            <a:avLst/>
          </a:prstGeom>
          <a:noFill/>
        </p:spPr>
        <p:txBody>
          <a:bodyPr wrap="square" rtlCol="0">
            <a:spAutoFit/>
          </a:bodyPr>
          <a:lstStyle/>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M</a:t>
            </a:r>
            <a:r>
              <a:rPr lang="en-US" sz="2800" b="0" i="0" dirty="0">
                <a:solidFill>
                  <a:srgbClr val="333333"/>
                </a:solidFill>
                <a:effectLst/>
                <a:latin typeface="Open Sans" panose="020B0606030504020204" pitchFamily="34" charset="0"/>
              </a:rPr>
              <a:t>ental health</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S</a:t>
            </a:r>
            <a:r>
              <a:rPr lang="en-US" sz="2800" b="0" i="0" dirty="0">
                <a:solidFill>
                  <a:srgbClr val="333333"/>
                </a:solidFill>
                <a:effectLst/>
                <a:latin typeface="Open Sans" panose="020B0606030504020204" pitchFamily="34" charset="0"/>
              </a:rPr>
              <a:t>ubstance use disorder</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S</a:t>
            </a:r>
            <a:r>
              <a:rPr lang="en-US" sz="2800" b="0" i="0" dirty="0">
                <a:solidFill>
                  <a:srgbClr val="333333"/>
                </a:solidFill>
                <a:effectLst/>
                <a:latin typeface="Open Sans" panose="020B0606030504020204" pitchFamily="34" charset="0"/>
              </a:rPr>
              <a:t>uicide prevention awareness</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R</a:t>
            </a:r>
            <a:r>
              <a:rPr lang="en-US" sz="2800" b="0" i="0" dirty="0">
                <a:solidFill>
                  <a:srgbClr val="333333"/>
                </a:solidFill>
                <a:effectLst/>
                <a:latin typeface="Open Sans" panose="020B0606030504020204" pitchFamily="34" charset="0"/>
              </a:rPr>
              <a:t>esources</a:t>
            </a:r>
          </a:p>
          <a:p>
            <a:pPr marL="742950" lvl="1" indent="-285750">
              <a:buFont typeface="Arial" panose="020B0604020202020204" pitchFamily="34" charset="0"/>
              <a:buChar char="•"/>
            </a:pPr>
            <a:r>
              <a:rPr lang="en-US" sz="2800" dirty="0">
                <a:solidFill>
                  <a:srgbClr val="333333"/>
                </a:solidFill>
                <a:latin typeface="Open Sans" panose="020B0606030504020204" pitchFamily="34" charset="0"/>
              </a:rPr>
              <a:t>P</a:t>
            </a:r>
            <a:r>
              <a:rPr lang="en-US" sz="2800" b="0" i="0" dirty="0">
                <a:solidFill>
                  <a:srgbClr val="333333"/>
                </a:solidFill>
                <a:effectLst/>
                <a:latin typeface="Open Sans" panose="020B0606030504020204" pitchFamily="34" charset="0"/>
              </a:rPr>
              <a:t>eer support</a:t>
            </a:r>
          </a:p>
          <a:p>
            <a:pPr marL="742950" lvl="1" indent="-285750">
              <a:buFont typeface="Arial" panose="020B0604020202020204" pitchFamily="34" charset="0"/>
              <a:buChar char="•"/>
            </a:pPr>
            <a:endParaRPr lang="en-US" sz="2800" dirty="0">
              <a:solidFill>
                <a:srgbClr val="333333"/>
              </a:solidFill>
              <a:latin typeface="Open Sans" panose="020B0606030504020204" pitchFamily="34" charset="0"/>
            </a:endParaRPr>
          </a:p>
          <a:p>
            <a:pPr algn="l"/>
            <a:r>
              <a:rPr lang="en-US" sz="2800" b="0" i="0" dirty="0">
                <a:solidFill>
                  <a:srgbClr val="333333"/>
                </a:solidFill>
                <a:effectLst/>
                <a:latin typeface="Open Sans" panose="020B0606030504020204" pitchFamily="34" charset="0"/>
              </a:rPr>
              <a:t>Facilitators often speak from personal experiences, and attendees can do the same in a safe environment.</a:t>
            </a:r>
          </a:p>
          <a:p>
            <a:pPr algn="l">
              <a:buNone/>
            </a:pPr>
            <a:endParaRPr lang="en-US" sz="2800" b="0" i="0" dirty="0">
              <a:solidFill>
                <a:srgbClr val="333333"/>
              </a:solidFill>
              <a:effectLst/>
              <a:latin typeface="Open Sans" panose="020B0606030504020204" pitchFamily="34" charset="0"/>
            </a:endParaRPr>
          </a:p>
        </p:txBody>
      </p:sp>
    </p:spTree>
    <p:extLst>
      <p:ext uri="{BB962C8B-B14F-4D97-AF65-F5344CB8AC3E}">
        <p14:creationId xmlns:p14="http://schemas.microsoft.com/office/powerpoint/2010/main" val="3442165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6D91F-4AD2-4543-EDAC-52E89CA55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C9F362-D750-4EE2-D55A-661E0B2DAF93}"/>
              </a:ext>
            </a:extLst>
          </p:cNvPr>
          <p:cNvSpPr>
            <a:spLocks noGrp="1"/>
          </p:cNvSpPr>
          <p:nvPr>
            <p:ph type="title"/>
          </p:nvPr>
        </p:nvSpPr>
        <p:spPr>
          <a:xfrm>
            <a:off x="341531" y="1347734"/>
            <a:ext cx="5367454" cy="1325563"/>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333333"/>
                </a:solidFill>
                <a:latin typeface="Arial" panose="020B0604020202020204" pitchFamily="34" charset="0"/>
                <a:ea typeface="+mn-ea"/>
                <a:cs typeface="Arial" panose="020B0604020202020204" pitchFamily="34" charset="0"/>
              </a:rPr>
              <a:t>Other topics may include:</a:t>
            </a:r>
          </a:p>
        </p:txBody>
      </p:sp>
      <p:sp>
        <p:nvSpPr>
          <p:cNvPr id="7" name="TextBox 6">
            <a:extLst>
              <a:ext uri="{FF2B5EF4-FFF2-40B4-BE49-F238E27FC236}">
                <a16:creationId xmlns:a16="http://schemas.microsoft.com/office/drawing/2014/main" id="{E3153484-7A85-8F8D-2BBC-9DA596C66D6E}"/>
              </a:ext>
            </a:extLst>
          </p:cNvPr>
          <p:cNvSpPr txBox="1"/>
          <p:nvPr/>
        </p:nvSpPr>
        <p:spPr>
          <a:xfrm>
            <a:off x="699774" y="2441476"/>
            <a:ext cx="11463454" cy="3785652"/>
          </a:xfrm>
          <a:prstGeom prst="rect">
            <a:avLst/>
          </a:prstGeom>
          <a:noFill/>
        </p:spPr>
        <p:txBody>
          <a:bodyPr wrap="square" rtlCol="0">
            <a:spAutoFit/>
          </a:bodyPr>
          <a:lstStyle/>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Addiction: The Disease Model</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Relapse Sequence</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Stages of Change and Motivational Interviewing</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Confidentiality and Ethics for Peer Representatives</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Communication</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Legal Issues</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Weed Inc.: The Colorado Experiment</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Navigation of the Health Insurance/Treatment Center World</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Aftercare Programs</a:t>
            </a:r>
          </a:p>
          <a:p>
            <a:pPr marL="742950" lvl="1" indent="-285750">
              <a:buFont typeface="Arial" panose="020B0604020202020204" pitchFamily="34" charset="0"/>
              <a:buChar char="•"/>
            </a:pPr>
            <a:r>
              <a:rPr lang="en-US" sz="2400" dirty="0">
                <a:solidFill>
                  <a:srgbClr val="333333"/>
                </a:solidFill>
                <a:latin typeface="Open Sans" panose="020B0606030504020204" pitchFamily="34" charset="0"/>
              </a:rPr>
              <a:t>Narcan Administration</a:t>
            </a:r>
            <a:endParaRPr lang="en-US" sz="2400" b="0" i="0" dirty="0">
              <a:solidFill>
                <a:srgbClr val="333333"/>
              </a:solidFill>
              <a:effectLst/>
              <a:latin typeface="Open Sans" panose="020B0606030504020204" pitchFamily="34" charset="0"/>
            </a:endParaRPr>
          </a:p>
        </p:txBody>
      </p:sp>
    </p:spTree>
    <p:extLst>
      <p:ext uri="{BB962C8B-B14F-4D97-AF65-F5344CB8AC3E}">
        <p14:creationId xmlns:p14="http://schemas.microsoft.com/office/powerpoint/2010/main" val="1293057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CDCAC-91C6-913D-6410-7EF0E26596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7BB5E-6DD2-A420-B48E-46F90EFB4415}"/>
              </a:ext>
            </a:extLst>
          </p:cNvPr>
          <p:cNvSpPr>
            <a:spLocks noGrp="1"/>
          </p:cNvSpPr>
          <p:nvPr>
            <p:ph type="title"/>
          </p:nvPr>
        </p:nvSpPr>
        <p:spPr>
          <a:xfrm>
            <a:off x="3164104" y="1016580"/>
            <a:ext cx="5885126" cy="1325563"/>
          </a:xfrm>
        </p:spPr>
        <p:txBody>
          <a:bodyPr/>
          <a:lstStyle/>
          <a:p>
            <a:r>
              <a:rPr lang="en-US" dirty="0"/>
              <a:t>Upcoming SMART MAP Sessions</a:t>
            </a:r>
          </a:p>
        </p:txBody>
      </p:sp>
      <p:pic>
        <p:nvPicPr>
          <p:cNvPr id="9" name="Picture 8">
            <a:extLst>
              <a:ext uri="{FF2B5EF4-FFF2-40B4-BE49-F238E27FC236}">
                <a16:creationId xmlns:a16="http://schemas.microsoft.com/office/drawing/2014/main" id="{5E45F03F-9B35-6134-D11E-995E97A4FDEE}"/>
              </a:ext>
            </a:extLst>
          </p:cNvPr>
          <p:cNvPicPr>
            <a:picLocks noChangeAspect="1"/>
          </p:cNvPicPr>
          <p:nvPr/>
        </p:nvPicPr>
        <p:blipFill>
          <a:blip r:embed="rId3"/>
          <a:srcRect/>
          <a:stretch/>
        </p:blipFill>
        <p:spPr>
          <a:xfrm>
            <a:off x="6083265" y="2236794"/>
            <a:ext cx="6108733" cy="3192424"/>
          </a:xfrm>
          <a:prstGeom prst="rect">
            <a:avLst/>
          </a:prstGeom>
        </p:spPr>
      </p:pic>
      <p:sp>
        <p:nvSpPr>
          <p:cNvPr id="10" name="TextBox 9">
            <a:extLst>
              <a:ext uri="{FF2B5EF4-FFF2-40B4-BE49-F238E27FC236}">
                <a16:creationId xmlns:a16="http://schemas.microsoft.com/office/drawing/2014/main" id="{433A3482-1289-E142-5380-ED5363A09D87}"/>
              </a:ext>
            </a:extLst>
          </p:cNvPr>
          <p:cNvSpPr txBox="1"/>
          <p:nvPr/>
        </p:nvSpPr>
        <p:spPr>
          <a:xfrm>
            <a:off x="4050769" y="5886252"/>
            <a:ext cx="2944973" cy="369332"/>
          </a:xfrm>
          <a:prstGeom prst="rect">
            <a:avLst/>
          </a:prstGeom>
          <a:noFill/>
        </p:spPr>
        <p:txBody>
          <a:bodyPr wrap="none" rtlCol="0">
            <a:spAutoFit/>
          </a:bodyPr>
          <a:lstStyle/>
          <a:p>
            <a:r>
              <a:rPr lang="en-US" dirty="0"/>
              <a:t>Charleston SC, February 2027</a:t>
            </a:r>
          </a:p>
        </p:txBody>
      </p:sp>
      <p:pic>
        <p:nvPicPr>
          <p:cNvPr id="6" name="Picture 5">
            <a:extLst>
              <a:ext uri="{FF2B5EF4-FFF2-40B4-BE49-F238E27FC236}">
                <a16:creationId xmlns:a16="http://schemas.microsoft.com/office/drawing/2014/main" id="{A0B17A6A-C9BE-0272-92D7-A33C929B485E}"/>
              </a:ext>
            </a:extLst>
          </p:cNvPr>
          <p:cNvPicPr>
            <a:picLocks noChangeAspect="1"/>
          </p:cNvPicPr>
          <p:nvPr/>
        </p:nvPicPr>
        <p:blipFill>
          <a:blip r:embed="rId4"/>
          <a:srcRect/>
          <a:stretch/>
        </p:blipFill>
        <p:spPr>
          <a:xfrm>
            <a:off x="2071" y="2236794"/>
            <a:ext cx="6104596" cy="3192424"/>
          </a:xfrm>
          <a:prstGeom prst="rect">
            <a:avLst/>
          </a:prstGeom>
        </p:spPr>
      </p:pic>
    </p:spTree>
    <p:extLst>
      <p:ext uri="{BB962C8B-B14F-4D97-AF65-F5344CB8AC3E}">
        <p14:creationId xmlns:p14="http://schemas.microsoft.com/office/powerpoint/2010/main" val="400060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BD3FB-D392-6DF5-5943-38E85957B3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F02B7B-89C2-E4CD-84CB-53ED85C145FB}"/>
              </a:ext>
            </a:extLst>
          </p:cNvPr>
          <p:cNvSpPr>
            <a:spLocks noGrp="1"/>
          </p:cNvSpPr>
          <p:nvPr>
            <p:ph type="title"/>
          </p:nvPr>
        </p:nvSpPr>
        <p:spPr>
          <a:xfrm>
            <a:off x="4906851" y="283770"/>
            <a:ext cx="6143222" cy="1325563"/>
          </a:xfrm>
        </p:spPr>
        <p:txBody>
          <a:bodyPr/>
          <a:lstStyle/>
          <a:p>
            <a:r>
              <a:rPr lang="en-US" dirty="0"/>
              <a:t>Upcoming Peer-to-Peer Sessions</a:t>
            </a:r>
          </a:p>
        </p:txBody>
      </p:sp>
      <p:pic>
        <p:nvPicPr>
          <p:cNvPr id="9" name="Picture 8">
            <a:extLst>
              <a:ext uri="{FF2B5EF4-FFF2-40B4-BE49-F238E27FC236}">
                <a16:creationId xmlns:a16="http://schemas.microsoft.com/office/drawing/2014/main" id="{EB13D4A5-FD56-586D-E7E4-2733028A7F4A}"/>
              </a:ext>
            </a:extLst>
          </p:cNvPr>
          <p:cNvPicPr>
            <a:picLocks noChangeAspect="1"/>
          </p:cNvPicPr>
          <p:nvPr/>
        </p:nvPicPr>
        <p:blipFill>
          <a:blip r:embed="rId3"/>
          <a:srcRect/>
          <a:stretch/>
        </p:blipFill>
        <p:spPr>
          <a:xfrm>
            <a:off x="1004919" y="1857076"/>
            <a:ext cx="4331572" cy="4185501"/>
          </a:xfrm>
          <a:prstGeom prst="rect">
            <a:avLst/>
          </a:prstGeom>
        </p:spPr>
      </p:pic>
      <p:pic>
        <p:nvPicPr>
          <p:cNvPr id="6" name="Picture 5">
            <a:extLst>
              <a:ext uri="{FF2B5EF4-FFF2-40B4-BE49-F238E27FC236}">
                <a16:creationId xmlns:a16="http://schemas.microsoft.com/office/drawing/2014/main" id="{79545179-56B7-95E9-DA36-7D24FE711DEC}"/>
              </a:ext>
            </a:extLst>
          </p:cNvPr>
          <p:cNvPicPr>
            <a:picLocks noChangeAspect="1"/>
          </p:cNvPicPr>
          <p:nvPr/>
        </p:nvPicPr>
        <p:blipFill>
          <a:blip r:embed="rId4"/>
          <a:srcRect/>
          <a:stretch/>
        </p:blipFill>
        <p:spPr>
          <a:xfrm>
            <a:off x="6631382" y="1857077"/>
            <a:ext cx="4342177" cy="4185501"/>
          </a:xfrm>
          <a:prstGeom prst="rect">
            <a:avLst/>
          </a:prstGeom>
        </p:spPr>
      </p:pic>
    </p:spTree>
    <p:extLst>
      <p:ext uri="{BB962C8B-B14F-4D97-AF65-F5344CB8AC3E}">
        <p14:creationId xmlns:p14="http://schemas.microsoft.com/office/powerpoint/2010/main" val="2012355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E0F9B-53FF-C8E0-220D-8BE57D972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7D6478-1D25-FA5E-1953-D6E11412CC02}"/>
              </a:ext>
            </a:extLst>
          </p:cNvPr>
          <p:cNvSpPr>
            <a:spLocks noGrp="1"/>
          </p:cNvSpPr>
          <p:nvPr>
            <p:ph type="title"/>
          </p:nvPr>
        </p:nvSpPr>
        <p:spPr>
          <a:xfrm>
            <a:off x="7951187" y="637523"/>
            <a:ext cx="10855960" cy="650239"/>
          </a:xfrm>
        </p:spPr>
        <p:txBody>
          <a:bodyPr>
            <a:normAutofit/>
          </a:bodyPr>
          <a:lstStyle/>
          <a:p>
            <a:r>
              <a:rPr lang="en-US" dirty="0"/>
              <a:t>SMOHIT Store</a:t>
            </a:r>
          </a:p>
        </p:txBody>
      </p:sp>
      <p:pic>
        <p:nvPicPr>
          <p:cNvPr id="5" name="Content Placeholder 4">
            <a:extLst>
              <a:ext uri="{FF2B5EF4-FFF2-40B4-BE49-F238E27FC236}">
                <a16:creationId xmlns:a16="http://schemas.microsoft.com/office/drawing/2014/main" id="{C5711AA8-9ACD-E1F2-2B13-B5F3A3A5CB55}"/>
              </a:ext>
            </a:extLst>
          </p:cNvPr>
          <p:cNvPicPr>
            <a:picLocks noGrp="1" noChangeAspect="1"/>
          </p:cNvPicPr>
          <p:nvPr>
            <p:ph idx="1"/>
          </p:nvPr>
        </p:nvPicPr>
        <p:blipFill>
          <a:blip r:embed="rId3"/>
          <a:stretch>
            <a:fillRect/>
          </a:stretch>
        </p:blipFill>
        <p:spPr>
          <a:xfrm>
            <a:off x="6569127" y="1708659"/>
            <a:ext cx="5115605" cy="3895884"/>
          </a:xfrm>
          <a:prstGeom prst="rect">
            <a:avLst/>
          </a:prstGeom>
        </p:spPr>
      </p:pic>
      <p:pic>
        <p:nvPicPr>
          <p:cNvPr id="7" name="Picture 6">
            <a:extLst>
              <a:ext uri="{FF2B5EF4-FFF2-40B4-BE49-F238E27FC236}">
                <a16:creationId xmlns:a16="http://schemas.microsoft.com/office/drawing/2014/main" id="{698BFDFC-BFB8-0019-B492-A3BA9AFA035F}"/>
              </a:ext>
            </a:extLst>
          </p:cNvPr>
          <p:cNvPicPr>
            <a:picLocks noChangeAspect="1"/>
          </p:cNvPicPr>
          <p:nvPr/>
        </p:nvPicPr>
        <p:blipFill>
          <a:blip r:embed="rId4"/>
          <a:stretch>
            <a:fillRect/>
          </a:stretch>
        </p:blipFill>
        <p:spPr>
          <a:xfrm>
            <a:off x="229414" y="1708659"/>
            <a:ext cx="6384789" cy="4896808"/>
          </a:xfrm>
          <a:prstGeom prst="rect">
            <a:avLst/>
          </a:prstGeom>
        </p:spPr>
      </p:pic>
    </p:spTree>
    <p:extLst>
      <p:ext uri="{BB962C8B-B14F-4D97-AF65-F5344CB8AC3E}">
        <p14:creationId xmlns:p14="http://schemas.microsoft.com/office/powerpoint/2010/main" val="3748732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9C24-B26D-C3E3-C5B9-4F08BD7168C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039460B-FA77-8448-E8C8-0AECA5E66E65}"/>
              </a:ext>
            </a:extLst>
          </p:cNvPr>
          <p:cNvPicPr>
            <a:picLocks noGrp="1" noChangeAspect="1"/>
          </p:cNvPicPr>
          <p:nvPr>
            <p:ph idx="1"/>
          </p:nvPr>
        </p:nvPicPr>
        <p:blipFill>
          <a:blip r:embed="rId3"/>
          <a:srcRect/>
          <a:stretch/>
        </p:blipFill>
        <p:spPr>
          <a:xfrm>
            <a:off x="1116875" y="1497533"/>
            <a:ext cx="4377943" cy="4661273"/>
          </a:xfrm>
          <a:prstGeom prst="rect">
            <a:avLst/>
          </a:prstGeom>
        </p:spPr>
      </p:pic>
      <p:sp>
        <p:nvSpPr>
          <p:cNvPr id="2" name="Title 1">
            <a:extLst>
              <a:ext uri="{FF2B5EF4-FFF2-40B4-BE49-F238E27FC236}">
                <a16:creationId xmlns:a16="http://schemas.microsoft.com/office/drawing/2014/main" id="{37FEA7E6-68F5-2655-C0C3-41BCCDC940DD}"/>
              </a:ext>
            </a:extLst>
          </p:cNvPr>
          <p:cNvSpPr>
            <a:spLocks noGrp="1"/>
          </p:cNvSpPr>
          <p:nvPr>
            <p:ph type="title"/>
          </p:nvPr>
        </p:nvSpPr>
        <p:spPr>
          <a:xfrm>
            <a:off x="4636395" y="425132"/>
            <a:ext cx="7437550" cy="1325563"/>
          </a:xfrm>
        </p:spPr>
        <p:txBody>
          <a:bodyPr>
            <a:normAutofit/>
          </a:bodyPr>
          <a:lstStyle/>
          <a:p>
            <a:r>
              <a:rPr lang="en-US" dirty="0"/>
              <a:t>Naloxone</a:t>
            </a:r>
            <a:br>
              <a:rPr lang="en-US" dirty="0"/>
            </a:br>
            <a:r>
              <a:rPr lang="en-US" sz="2800" dirty="0"/>
              <a:t>Emergency Treatment of Opioid Overdose</a:t>
            </a:r>
          </a:p>
        </p:txBody>
      </p:sp>
      <p:pic>
        <p:nvPicPr>
          <p:cNvPr id="7" name="Picture 6">
            <a:extLst>
              <a:ext uri="{FF2B5EF4-FFF2-40B4-BE49-F238E27FC236}">
                <a16:creationId xmlns:a16="http://schemas.microsoft.com/office/drawing/2014/main" id="{AD17579A-E460-4D1E-7B38-AD1E8EC80C30}"/>
              </a:ext>
            </a:extLst>
          </p:cNvPr>
          <p:cNvPicPr>
            <a:picLocks noChangeAspect="1"/>
          </p:cNvPicPr>
          <p:nvPr/>
        </p:nvPicPr>
        <p:blipFill>
          <a:blip r:embed="rId4"/>
          <a:srcRect/>
          <a:stretch/>
        </p:blipFill>
        <p:spPr>
          <a:xfrm>
            <a:off x="6825973" y="1771595"/>
            <a:ext cx="4144537" cy="4661273"/>
          </a:xfrm>
          <a:prstGeom prst="rect">
            <a:avLst/>
          </a:prstGeom>
        </p:spPr>
      </p:pic>
    </p:spTree>
    <p:extLst>
      <p:ext uri="{BB962C8B-B14F-4D97-AF65-F5344CB8AC3E}">
        <p14:creationId xmlns:p14="http://schemas.microsoft.com/office/powerpoint/2010/main" val="2231511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A522A-0E5D-6042-F59A-359F7CBFA6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4FBECA-99DA-CEEC-ED1E-2029C20DA127}"/>
              </a:ext>
            </a:extLst>
          </p:cNvPr>
          <p:cNvSpPr>
            <a:spLocks noGrp="1"/>
          </p:cNvSpPr>
          <p:nvPr>
            <p:ph type="title"/>
          </p:nvPr>
        </p:nvSpPr>
        <p:spPr>
          <a:xfrm>
            <a:off x="8006442" y="206998"/>
            <a:ext cx="3309257" cy="1325563"/>
          </a:xfrm>
        </p:spPr>
        <p:txBody>
          <a:bodyPr/>
          <a:lstStyle/>
          <a:p>
            <a:r>
              <a:rPr lang="en-US" dirty="0"/>
              <a:t>Toolbox Talks</a:t>
            </a:r>
          </a:p>
        </p:txBody>
      </p:sp>
      <p:sp>
        <p:nvSpPr>
          <p:cNvPr id="3" name="Rectangle 1">
            <a:extLst>
              <a:ext uri="{FF2B5EF4-FFF2-40B4-BE49-F238E27FC236}">
                <a16:creationId xmlns:a16="http://schemas.microsoft.com/office/drawing/2014/main" id="{EFEE8812-4446-6A03-2E70-61B30A757858}"/>
              </a:ext>
            </a:extLst>
          </p:cNvPr>
          <p:cNvSpPr>
            <a:spLocks noChangeArrowheads="1"/>
          </p:cNvSpPr>
          <p:nvPr/>
        </p:nvSpPr>
        <p:spPr bwMode="auto">
          <a:xfrm>
            <a:off x="0" y="0"/>
            <a:ext cx="54292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333333"/>
                </a:solidFill>
                <a:effectLst/>
                <a:latin typeface="Open Sans" panose="020B0606030504020204" pitchFamily="34" charset="0"/>
                <a:cs typeface="Open Sans" panose="020B0606030504020204" pitchFamily="34"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94C6BBBB-52D5-FE1F-F788-47A1225E3077}"/>
              </a:ext>
            </a:extLst>
          </p:cNvPr>
          <p:cNvSpPr>
            <a:spLocks noChangeArrowheads="1"/>
          </p:cNvSpPr>
          <p:nvPr/>
        </p:nvSpPr>
        <p:spPr bwMode="auto">
          <a:xfrm>
            <a:off x="152400" y="152400"/>
            <a:ext cx="54292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333333"/>
                </a:solidFill>
                <a:effectLst/>
                <a:latin typeface="Open Sans" panose="020B0606030504020204" pitchFamily="34" charset="0"/>
                <a:cs typeface="Open Sans" panose="020B0606030504020204" pitchFamily="34"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hlinkClick r:id="rId3"/>
            <a:extLst>
              <a:ext uri="{FF2B5EF4-FFF2-40B4-BE49-F238E27FC236}">
                <a16:creationId xmlns:a16="http://schemas.microsoft.com/office/drawing/2014/main" id="{F764F49F-B683-8BFF-8B71-8B22938B14AD}"/>
              </a:ext>
            </a:extLst>
          </p:cNvPr>
          <p:cNvPicPr>
            <a:picLocks noChangeAspect="1"/>
          </p:cNvPicPr>
          <p:nvPr/>
        </p:nvPicPr>
        <p:blipFill>
          <a:blip r:embed="rId4"/>
          <a:srcRect/>
          <a:stretch/>
        </p:blipFill>
        <p:spPr>
          <a:xfrm>
            <a:off x="4336916" y="1597980"/>
            <a:ext cx="7718774" cy="4668885"/>
          </a:xfrm>
          <a:prstGeom prst="rect">
            <a:avLst/>
          </a:prstGeo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p:spPr>
      </p:pic>
      <p:sp>
        <p:nvSpPr>
          <p:cNvPr id="8" name="TextBox 7">
            <a:extLst>
              <a:ext uri="{FF2B5EF4-FFF2-40B4-BE49-F238E27FC236}">
                <a16:creationId xmlns:a16="http://schemas.microsoft.com/office/drawing/2014/main" id="{C7598DAC-26C8-FFD7-5F0D-BA1117B93A48}"/>
              </a:ext>
            </a:extLst>
          </p:cNvPr>
          <p:cNvSpPr txBox="1"/>
          <p:nvPr/>
        </p:nvSpPr>
        <p:spPr>
          <a:xfrm>
            <a:off x="500742" y="1885708"/>
            <a:ext cx="3102429"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t>Available in English and Spanish</a:t>
            </a:r>
          </a:p>
          <a:p>
            <a:pPr marL="285750" indent="-285750">
              <a:buFont typeface="Arial" panose="020B0604020202020204" pitchFamily="34" charset="0"/>
              <a:buChar char="•"/>
            </a:pPr>
            <a:r>
              <a:rPr lang="en-US" sz="2000" dirty="0"/>
              <a:t>Flipbook</a:t>
            </a:r>
          </a:p>
          <a:p>
            <a:pPr marL="285750" indent="-285750">
              <a:buFont typeface="Arial" panose="020B0604020202020204" pitchFamily="34" charset="0"/>
              <a:buChar char="•"/>
            </a:pPr>
            <a:r>
              <a:rPr lang="en-US" sz="2000" dirty="0"/>
              <a:t>Eight Sections</a:t>
            </a:r>
          </a:p>
          <a:p>
            <a:pPr marL="742950" lvl="1" indent="-285750">
              <a:buFont typeface="Arial" panose="020B0604020202020204" pitchFamily="34" charset="0"/>
              <a:buChar char="•"/>
            </a:pPr>
            <a:r>
              <a:rPr lang="en-US" sz="2000" dirty="0"/>
              <a:t>Mental Health</a:t>
            </a:r>
          </a:p>
          <a:p>
            <a:pPr marL="742950" lvl="1" indent="-285750">
              <a:buFont typeface="Arial" panose="020B0604020202020204" pitchFamily="34" charset="0"/>
              <a:buChar char="•"/>
            </a:pPr>
            <a:r>
              <a:rPr lang="en-US" sz="2000" dirty="0"/>
              <a:t>Nutrition</a:t>
            </a:r>
          </a:p>
          <a:p>
            <a:pPr marL="742950" lvl="1" indent="-285750">
              <a:buFont typeface="Arial" panose="020B0604020202020204" pitchFamily="34" charset="0"/>
              <a:buChar char="•"/>
            </a:pPr>
            <a:r>
              <a:rPr lang="en-US" sz="2000" dirty="0"/>
              <a:t>Ergonomics</a:t>
            </a:r>
          </a:p>
          <a:p>
            <a:pPr marL="742950" lvl="1" indent="-285750">
              <a:buFont typeface="Arial" panose="020B0604020202020204" pitchFamily="34" charset="0"/>
              <a:buChar char="•"/>
            </a:pPr>
            <a:r>
              <a:rPr lang="en-US" sz="2000" dirty="0"/>
              <a:t>Exercise</a:t>
            </a:r>
          </a:p>
          <a:p>
            <a:pPr marL="742950" lvl="1" indent="-285750">
              <a:buFont typeface="Arial" panose="020B0604020202020204" pitchFamily="34" charset="0"/>
              <a:buChar char="•"/>
            </a:pPr>
            <a:r>
              <a:rPr lang="en-US" sz="2000" dirty="0"/>
              <a:t>General health</a:t>
            </a:r>
          </a:p>
          <a:p>
            <a:pPr marL="742950" lvl="1" indent="-285750">
              <a:buFont typeface="Arial" panose="020B0604020202020204" pitchFamily="34" charset="0"/>
              <a:buChar char="•"/>
            </a:pPr>
            <a:r>
              <a:rPr lang="en-US" sz="2000" dirty="0"/>
              <a:t>Stress</a:t>
            </a:r>
          </a:p>
          <a:p>
            <a:pPr marL="742950" lvl="1" indent="-285750">
              <a:buFont typeface="Arial" panose="020B0604020202020204" pitchFamily="34" charset="0"/>
              <a:buChar char="•"/>
            </a:pPr>
            <a:r>
              <a:rPr lang="en-US" sz="2000" dirty="0"/>
              <a:t>Tobacco</a:t>
            </a:r>
          </a:p>
          <a:p>
            <a:pPr marL="742950" lvl="1" indent="-285750">
              <a:buFont typeface="Arial" panose="020B0604020202020204" pitchFamily="34" charset="0"/>
              <a:buChar char="•"/>
            </a:pPr>
            <a:r>
              <a:rPr lang="en-US" sz="2000" dirty="0"/>
              <a:t>Work-Related Ailments</a:t>
            </a:r>
          </a:p>
        </p:txBody>
      </p:sp>
    </p:spTree>
    <p:extLst>
      <p:ext uri="{BB962C8B-B14F-4D97-AF65-F5344CB8AC3E}">
        <p14:creationId xmlns:p14="http://schemas.microsoft.com/office/powerpoint/2010/main" val="183298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62A3B-09F9-A408-A3DD-3059A5DEF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40752-ADA1-5224-32B4-57804D4BC47E}"/>
              </a:ext>
            </a:extLst>
          </p:cNvPr>
          <p:cNvSpPr>
            <a:spLocks noGrp="1"/>
          </p:cNvSpPr>
          <p:nvPr>
            <p:ph type="title"/>
          </p:nvPr>
        </p:nvSpPr>
        <p:spPr>
          <a:xfrm>
            <a:off x="7860969" y="265489"/>
            <a:ext cx="3309257" cy="1325563"/>
          </a:xfrm>
        </p:spPr>
        <p:txBody>
          <a:bodyPr/>
          <a:lstStyle/>
          <a:p>
            <a:r>
              <a:rPr lang="en-US" dirty="0"/>
              <a:t>Toolbox Talks</a:t>
            </a:r>
          </a:p>
        </p:txBody>
      </p:sp>
      <p:sp>
        <p:nvSpPr>
          <p:cNvPr id="3" name="Rectangle 1">
            <a:extLst>
              <a:ext uri="{FF2B5EF4-FFF2-40B4-BE49-F238E27FC236}">
                <a16:creationId xmlns:a16="http://schemas.microsoft.com/office/drawing/2014/main" id="{8DB8568D-650B-6586-1AD6-A57500B2B010}"/>
              </a:ext>
            </a:extLst>
          </p:cNvPr>
          <p:cNvSpPr>
            <a:spLocks noChangeArrowheads="1"/>
          </p:cNvSpPr>
          <p:nvPr/>
        </p:nvSpPr>
        <p:spPr bwMode="auto">
          <a:xfrm>
            <a:off x="0" y="0"/>
            <a:ext cx="54292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333333"/>
                </a:solidFill>
                <a:effectLst/>
                <a:latin typeface="Open Sans" panose="020B0606030504020204" pitchFamily="34" charset="0"/>
                <a:cs typeface="Open Sans" panose="020B0606030504020204" pitchFamily="34"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6F4782D9-3B8C-7100-EAE2-F47FD258EE5F}"/>
              </a:ext>
            </a:extLst>
          </p:cNvPr>
          <p:cNvSpPr>
            <a:spLocks noChangeArrowheads="1"/>
          </p:cNvSpPr>
          <p:nvPr/>
        </p:nvSpPr>
        <p:spPr bwMode="auto">
          <a:xfrm>
            <a:off x="152400" y="152400"/>
            <a:ext cx="542925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333333"/>
                </a:solidFill>
                <a:effectLst/>
                <a:latin typeface="Open Sans" panose="020B0606030504020204" pitchFamily="34" charset="0"/>
                <a:cs typeface="Open Sans" panose="020B0606030504020204" pitchFamily="34" charset="0"/>
              </a:rPr>
            </a:b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hlinkClick r:id="rId3"/>
            <a:extLst>
              <a:ext uri="{FF2B5EF4-FFF2-40B4-BE49-F238E27FC236}">
                <a16:creationId xmlns:a16="http://schemas.microsoft.com/office/drawing/2014/main" id="{650F3800-81B9-E972-6A2B-5945B590BFDD}"/>
              </a:ext>
            </a:extLst>
          </p:cNvPr>
          <p:cNvPicPr>
            <a:picLocks noChangeAspect="1"/>
          </p:cNvPicPr>
          <p:nvPr/>
        </p:nvPicPr>
        <p:blipFill>
          <a:blip r:embed="rId4"/>
          <a:stretch>
            <a:fillRect/>
          </a:stretch>
        </p:blipFill>
        <p:spPr>
          <a:xfrm>
            <a:off x="4242707" y="1591052"/>
            <a:ext cx="7727578" cy="4668885"/>
          </a:xfrm>
          <a:prstGeom prst="rect">
            <a:avLst/>
          </a:prstGeo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p:spPr>
      </p:pic>
      <p:sp>
        <p:nvSpPr>
          <p:cNvPr id="8" name="TextBox 7">
            <a:extLst>
              <a:ext uri="{FF2B5EF4-FFF2-40B4-BE49-F238E27FC236}">
                <a16:creationId xmlns:a16="http://schemas.microsoft.com/office/drawing/2014/main" id="{6F4C7358-144B-7C89-511D-FF4B220ABEE9}"/>
              </a:ext>
            </a:extLst>
          </p:cNvPr>
          <p:cNvSpPr txBox="1"/>
          <p:nvPr/>
        </p:nvSpPr>
        <p:spPr>
          <a:xfrm>
            <a:off x="552451" y="2955998"/>
            <a:ext cx="3690256"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t>170 Toolbox Talks</a:t>
            </a:r>
          </a:p>
          <a:p>
            <a:pPr marL="285750" indent="-285750">
              <a:buFont typeface="Arial" panose="020B0604020202020204" pitchFamily="34" charset="0"/>
              <a:buChar char="•"/>
            </a:pPr>
            <a:r>
              <a:rPr lang="en-US" sz="2000" dirty="0"/>
              <a:t>Downloadable</a:t>
            </a:r>
          </a:p>
          <a:p>
            <a:pPr marL="285750" indent="-285750">
              <a:buFont typeface="Arial" panose="020B0604020202020204" pitchFamily="34" charset="0"/>
              <a:buChar char="•"/>
            </a:pPr>
            <a:r>
              <a:rPr lang="en-US" sz="2000" dirty="0"/>
              <a:t>Printable</a:t>
            </a:r>
          </a:p>
          <a:p>
            <a:pPr marL="285750" indent="-285750">
              <a:buFont typeface="Arial" panose="020B0604020202020204" pitchFamily="34" charset="0"/>
              <a:buChar char="•"/>
            </a:pPr>
            <a:r>
              <a:rPr lang="en-US" sz="2000" dirty="0"/>
              <a:t>Sortable Table of Contents</a:t>
            </a:r>
          </a:p>
          <a:p>
            <a:pPr marL="285750" indent="-285750">
              <a:buFont typeface="Arial" panose="020B0604020202020204" pitchFamily="34" charset="0"/>
              <a:buChar char="•"/>
            </a:pPr>
            <a:r>
              <a:rPr lang="en-US" sz="2000" dirty="0"/>
              <a:t>Sign-in Sheets</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3888895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2C8E-224A-EE8C-7EE8-19DA55E76916}"/>
              </a:ext>
            </a:extLst>
          </p:cNvPr>
          <p:cNvSpPr>
            <a:spLocks noGrp="1"/>
          </p:cNvSpPr>
          <p:nvPr>
            <p:ph type="title"/>
          </p:nvPr>
        </p:nvSpPr>
        <p:spPr>
          <a:xfrm>
            <a:off x="4493168" y="294186"/>
            <a:ext cx="7529261" cy="899160"/>
          </a:xfrm>
        </p:spPr>
        <p:txBody>
          <a:bodyPr anchor="b">
            <a:normAutofit/>
          </a:bodyPr>
          <a:lstStyle/>
          <a:p>
            <a:r>
              <a:rPr lang="en-US" dirty="0"/>
              <a:t>Workplace Exposure Research Program</a:t>
            </a:r>
          </a:p>
        </p:txBody>
      </p:sp>
      <p:pic>
        <p:nvPicPr>
          <p:cNvPr id="5" name="Content Placeholder 4">
            <a:extLst>
              <a:ext uri="{FF2B5EF4-FFF2-40B4-BE49-F238E27FC236}">
                <a16:creationId xmlns:a16="http://schemas.microsoft.com/office/drawing/2014/main" id="{40E71C96-AF1D-5A6E-A88F-0E8296EC3846}"/>
              </a:ext>
            </a:extLst>
          </p:cNvPr>
          <p:cNvPicPr>
            <a:picLocks noGrp="1" noChangeAspect="1"/>
          </p:cNvPicPr>
          <p:nvPr>
            <p:ph idx="1"/>
          </p:nvPr>
        </p:nvPicPr>
        <p:blipFill>
          <a:blip r:embed="rId2"/>
          <a:srcRect l="6905" r="3493" b="-2"/>
          <a:stretch>
            <a:fillRect/>
          </a:stretch>
        </p:blipFill>
        <p:spPr>
          <a:xfrm>
            <a:off x="5501640" y="1450975"/>
            <a:ext cx="6172200" cy="4873625"/>
          </a:xfrm>
          <a:prstGeom prst="rect">
            <a:avLst/>
          </a:prstGeom>
          <a:noFill/>
        </p:spPr>
      </p:pic>
      <p:sp>
        <p:nvSpPr>
          <p:cNvPr id="10" name="Text Placeholder 3">
            <a:extLst>
              <a:ext uri="{FF2B5EF4-FFF2-40B4-BE49-F238E27FC236}">
                <a16:creationId xmlns:a16="http://schemas.microsoft.com/office/drawing/2014/main" id="{2082A7F1-47CB-886E-2C2A-2FE56C303623}"/>
              </a:ext>
            </a:extLst>
          </p:cNvPr>
          <p:cNvSpPr>
            <a:spLocks noGrp="1"/>
          </p:cNvSpPr>
          <p:nvPr>
            <p:ph type="body" sz="half" idx="2"/>
          </p:nvPr>
        </p:nvSpPr>
        <p:spPr>
          <a:xfrm>
            <a:off x="417004" y="2253406"/>
            <a:ext cx="3665600" cy="3678555"/>
          </a:xfrm>
        </p:spPr>
        <p:txBody>
          <a:bodyPr>
            <a:normAutofit lnSpcReduction="10000"/>
          </a:bodyPr>
          <a:lstStyle/>
          <a:p>
            <a:pPr marL="285750" indent="-285750">
              <a:buFont typeface="Arial" panose="020B0604020202020204" pitchFamily="34" charset="0"/>
              <a:buChar char="•"/>
            </a:pPr>
            <a:r>
              <a:rPr lang="en-US" sz="2400" dirty="0"/>
              <a:t>Formally known as the asbestos screening</a:t>
            </a:r>
          </a:p>
          <a:p>
            <a:pPr marL="285750" indent="-285750">
              <a:buFont typeface="Arial" panose="020B0604020202020204" pitchFamily="34" charset="0"/>
              <a:buChar char="•"/>
            </a:pPr>
            <a:r>
              <a:rPr lang="en-US" sz="2400" dirty="0"/>
              <a:t>Now includes silica screening</a:t>
            </a:r>
          </a:p>
          <a:p>
            <a:pPr marL="285750" indent="-285750">
              <a:buFont typeface="Arial" panose="020B0604020202020204" pitchFamily="34" charset="0"/>
              <a:buChar char="•"/>
            </a:pPr>
            <a:r>
              <a:rPr lang="en-US" sz="2400" dirty="0"/>
              <a:t>Eligibility </a:t>
            </a:r>
          </a:p>
          <a:p>
            <a:pPr marL="742950" lvl="1" indent="-285750">
              <a:buFont typeface="Arial" panose="020B0604020202020204" pitchFamily="34" charset="0"/>
              <a:buChar char="•"/>
            </a:pPr>
            <a:r>
              <a:rPr lang="en-US" sz="1800" dirty="0"/>
              <a:t>SMART member with at least 10 years</a:t>
            </a:r>
          </a:p>
          <a:p>
            <a:pPr marL="742950" lvl="1" indent="-285750">
              <a:buFont typeface="Arial" panose="020B0604020202020204" pitchFamily="34" charset="0"/>
              <a:buChar char="•"/>
            </a:pPr>
            <a:r>
              <a:rPr lang="en-US" sz="1800" dirty="0"/>
              <a:t>Building trades member or a sign hanger</a:t>
            </a:r>
          </a:p>
          <a:p>
            <a:pPr marL="742950" lvl="1" indent="-285750">
              <a:buFont typeface="Arial" panose="020B0604020202020204" pitchFamily="34" charset="0"/>
              <a:buChar char="•"/>
            </a:pPr>
            <a:r>
              <a:rPr lang="en-US" sz="1800" dirty="0"/>
              <a:t>Member in good standing</a:t>
            </a:r>
          </a:p>
          <a:p>
            <a:pPr marL="742950" lvl="1" indent="-285750">
              <a:buFont typeface="Arial" panose="020B0604020202020204" pitchFamily="34" charset="0"/>
              <a:buChar char="•"/>
            </a:pPr>
            <a:r>
              <a:rPr lang="en-US" sz="1800" dirty="0"/>
              <a:t>Eligible every 5 years</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lvl="2"/>
            <a:endParaRPr lang="en-US" dirty="0"/>
          </a:p>
        </p:txBody>
      </p:sp>
    </p:spTree>
    <p:extLst>
      <p:ext uri="{BB962C8B-B14F-4D97-AF65-F5344CB8AC3E}">
        <p14:creationId xmlns:p14="http://schemas.microsoft.com/office/powerpoint/2010/main" val="1156599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03E64-29A3-9AAB-17CF-6238552194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5174F2-C4AF-FBA5-33C8-6231960DC187}"/>
              </a:ext>
            </a:extLst>
          </p:cNvPr>
          <p:cNvSpPr>
            <a:spLocks noGrp="1"/>
          </p:cNvSpPr>
          <p:nvPr>
            <p:ph type="title"/>
          </p:nvPr>
        </p:nvSpPr>
        <p:spPr>
          <a:xfrm>
            <a:off x="4485587" y="273358"/>
            <a:ext cx="7053883" cy="899160"/>
          </a:xfrm>
        </p:spPr>
        <p:txBody>
          <a:bodyPr anchor="b">
            <a:normAutofit/>
          </a:bodyPr>
          <a:lstStyle/>
          <a:p>
            <a:r>
              <a:rPr lang="en-US" dirty="0"/>
              <a:t>Workplace Exposure Research Program</a:t>
            </a:r>
          </a:p>
        </p:txBody>
      </p:sp>
      <p:sp>
        <p:nvSpPr>
          <p:cNvPr id="10" name="Text Placeholder 3">
            <a:extLst>
              <a:ext uri="{FF2B5EF4-FFF2-40B4-BE49-F238E27FC236}">
                <a16:creationId xmlns:a16="http://schemas.microsoft.com/office/drawing/2014/main" id="{FE61B060-2918-04D8-4A1D-CD7DAEB39DBC}"/>
              </a:ext>
            </a:extLst>
          </p:cNvPr>
          <p:cNvSpPr>
            <a:spLocks noGrp="1"/>
          </p:cNvSpPr>
          <p:nvPr>
            <p:ph type="body" sz="half" idx="2"/>
          </p:nvPr>
        </p:nvSpPr>
        <p:spPr>
          <a:xfrm>
            <a:off x="659674" y="2234486"/>
            <a:ext cx="4439627" cy="3696424"/>
          </a:xfrm>
        </p:spPr>
        <p:txBody>
          <a:bodyPr>
            <a:normAutofit lnSpcReduction="10000"/>
          </a:bodyPr>
          <a:lstStyle/>
          <a:p>
            <a:pPr marL="285750" indent="-285750">
              <a:buFont typeface="Arial" panose="020B0604020202020204" pitchFamily="34" charset="0"/>
              <a:buChar char="•"/>
            </a:pPr>
            <a:r>
              <a:rPr lang="en-US" sz="2400" dirty="0"/>
              <a:t>When your local is eligible, SMOHIT will contact the Business Manager and schedule a date</a:t>
            </a:r>
          </a:p>
          <a:p>
            <a:pPr marL="285750" indent="-285750">
              <a:buFont typeface="Arial" panose="020B0604020202020204" pitchFamily="34" charset="0"/>
              <a:buChar char="•"/>
            </a:pPr>
            <a:r>
              <a:rPr lang="en-US" sz="2400" dirty="0"/>
              <a:t>SMOHIT will send a mailing out to eligible members approximately four weeks before the date of the x-ray at your local</a:t>
            </a:r>
          </a:p>
          <a:p>
            <a:pPr marL="285750" indent="-285750">
              <a:buFont typeface="Arial" panose="020B0604020202020204" pitchFamily="34" charset="0"/>
              <a:buChar char="•"/>
            </a:pPr>
            <a:r>
              <a:rPr lang="en-US" sz="2400" dirty="0"/>
              <a:t>Mailing will give the member directions on how to register</a:t>
            </a:r>
          </a:p>
          <a:p>
            <a:pPr lvl="1"/>
            <a:endParaRPr lang="en-US" sz="2000" dirty="0"/>
          </a:p>
          <a:p>
            <a:pPr marL="285750" indent="-285750">
              <a:buFont typeface="Arial" panose="020B0604020202020204" pitchFamily="34" charset="0"/>
              <a:buChar char="•"/>
            </a:pPr>
            <a:endParaRPr lang="en-US" sz="2000" dirty="0"/>
          </a:p>
          <a:p>
            <a:pPr lvl="2"/>
            <a:endParaRPr lang="en-US" sz="2000" dirty="0"/>
          </a:p>
        </p:txBody>
      </p:sp>
      <p:pic>
        <p:nvPicPr>
          <p:cNvPr id="4" name="Picture 3">
            <a:extLst>
              <a:ext uri="{FF2B5EF4-FFF2-40B4-BE49-F238E27FC236}">
                <a16:creationId xmlns:a16="http://schemas.microsoft.com/office/drawing/2014/main" id="{B41DE8BB-1AED-C060-56E0-B0F1C3137396}"/>
              </a:ext>
            </a:extLst>
          </p:cNvPr>
          <p:cNvPicPr>
            <a:picLocks noChangeAspect="1"/>
          </p:cNvPicPr>
          <p:nvPr/>
        </p:nvPicPr>
        <p:blipFill>
          <a:blip r:embed="rId2"/>
          <a:stretch>
            <a:fillRect/>
          </a:stretch>
        </p:blipFill>
        <p:spPr>
          <a:xfrm>
            <a:off x="5678145" y="2877999"/>
            <a:ext cx="5854181" cy="1822374"/>
          </a:xfrm>
          <a:prstGeom prst="rect">
            <a:avLst/>
          </a:prstGeom>
        </p:spPr>
      </p:pic>
    </p:spTree>
    <p:extLst>
      <p:ext uri="{BB962C8B-B14F-4D97-AF65-F5344CB8AC3E}">
        <p14:creationId xmlns:p14="http://schemas.microsoft.com/office/powerpoint/2010/main" val="42866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7EB695-614F-1940-B9F3-8E52541A7716}"/>
              </a:ext>
            </a:extLst>
          </p:cNvPr>
          <p:cNvSpPr>
            <a:spLocks noGrp="1"/>
          </p:cNvSpPr>
          <p:nvPr>
            <p:ph type="title"/>
          </p:nvPr>
        </p:nvSpPr>
        <p:spPr>
          <a:xfrm>
            <a:off x="7421197" y="512740"/>
            <a:ext cx="3260384" cy="618580"/>
          </a:xfrm>
        </p:spPr>
        <p:txBody>
          <a:bodyPr>
            <a:normAutofit/>
          </a:bodyPr>
          <a:lstStyle/>
          <a:p>
            <a:pPr algn="r">
              <a:lnSpc>
                <a:spcPct val="100000"/>
              </a:lnSpc>
            </a:pPr>
            <a:r>
              <a:rPr lang="en-US" dirty="0"/>
              <a:t>Helpline</a:t>
            </a:r>
          </a:p>
        </p:txBody>
      </p:sp>
      <p:sp>
        <p:nvSpPr>
          <p:cNvPr id="6" name="Text Placeholder 5">
            <a:extLst>
              <a:ext uri="{FF2B5EF4-FFF2-40B4-BE49-F238E27FC236}">
                <a16:creationId xmlns:a16="http://schemas.microsoft.com/office/drawing/2014/main" id="{F1D1FFF8-8F4A-EE45-B35A-4EBF37013093}"/>
              </a:ext>
            </a:extLst>
          </p:cNvPr>
          <p:cNvSpPr>
            <a:spLocks noGrp="1"/>
          </p:cNvSpPr>
          <p:nvPr>
            <p:ph type="body" sz="half" idx="2"/>
          </p:nvPr>
        </p:nvSpPr>
        <p:spPr>
          <a:xfrm>
            <a:off x="712884" y="1743398"/>
            <a:ext cx="6708313" cy="1678136"/>
          </a:xfrm>
        </p:spPr>
        <p:txBody>
          <a:bodyPr anchor="ctr">
            <a:normAutofit/>
          </a:bodyPr>
          <a:lstStyle/>
          <a:p>
            <a:pPr algn="l">
              <a:lnSpc>
                <a:spcPct val="100000"/>
              </a:lnSpc>
            </a:pPr>
            <a:br>
              <a:rPr lang="en-US" b="1" i="0" dirty="0">
                <a:solidFill>
                  <a:srgbClr val="333333"/>
                </a:solidFill>
                <a:effectLst/>
              </a:rPr>
            </a:br>
            <a:r>
              <a:rPr lang="en-US" b="1" i="0" dirty="0">
                <a:solidFill>
                  <a:srgbClr val="333333"/>
                </a:solidFill>
                <a:effectLst/>
              </a:rPr>
              <a:t>The SMOHIT Helpline is a unique and personalized mental health service for our members and their families, operated by a variety of mental health professionals.</a:t>
            </a:r>
          </a:p>
          <a:p>
            <a:endParaRPr lang="en-US" b="1" dirty="0"/>
          </a:p>
        </p:txBody>
      </p:sp>
      <p:sp>
        <p:nvSpPr>
          <p:cNvPr id="5" name="TextBox 4">
            <a:extLst>
              <a:ext uri="{FF2B5EF4-FFF2-40B4-BE49-F238E27FC236}">
                <a16:creationId xmlns:a16="http://schemas.microsoft.com/office/drawing/2014/main" id="{A2E9D9A2-D420-4B48-9D95-45F51E09611D}"/>
              </a:ext>
            </a:extLst>
          </p:cNvPr>
          <p:cNvSpPr txBox="1"/>
          <p:nvPr/>
        </p:nvSpPr>
        <p:spPr>
          <a:xfrm>
            <a:off x="1987653" y="3436467"/>
            <a:ext cx="5433544" cy="2308324"/>
          </a:xfrm>
          <a:prstGeom prst="rect">
            <a:avLst/>
          </a:prstGeom>
          <a:noFill/>
        </p:spPr>
        <p:txBody>
          <a:bodyPr wrap="square" rtlCol="0">
            <a:spAutoFit/>
          </a:bodyPr>
          <a:lstStyle/>
          <a:p>
            <a:pPr marL="285750" indent="-285750" algn="l">
              <a:buFont typeface="Arial" panose="020B0604020202020204" pitchFamily="34" charset="0"/>
              <a:buChar char="•"/>
            </a:pPr>
            <a:r>
              <a:rPr lang="en-US" b="1" i="0" dirty="0">
                <a:solidFill>
                  <a:srgbClr val="333333"/>
                </a:solidFill>
                <a:effectLst/>
                <a:latin typeface="Arial" panose="020B0604020202020204" pitchFamily="34" charset="0"/>
                <a:cs typeface="Arial" panose="020B0604020202020204" pitchFamily="34" charset="0"/>
              </a:rPr>
              <a:t>Grief, trauma and loss</a:t>
            </a:r>
          </a:p>
          <a:p>
            <a:pPr algn="l">
              <a:buFont typeface="Arial" panose="020B0604020202020204" pitchFamily="34" charset="0"/>
              <a:buChar char="•"/>
            </a:pPr>
            <a:endParaRPr lang="en-US" b="1" i="0" dirty="0">
              <a:solidFill>
                <a:srgbClr val="333333"/>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b="1" i="0" dirty="0">
                <a:solidFill>
                  <a:srgbClr val="333333"/>
                </a:solidFill>
                <a:effectLst/>
                <a:latin typeface="Arial" panose="020B0604020202020204" pitchFamily="34" charset="0"/>
                <a:cs typeface="Arial" panose="020B0604020202020204" pitchFamily="34" charset="0"/>
              </a:rPr>
              <a:t>Alcohol and other drug issues</a:t>
            </a:r>
          </a:p>
          <a:p>
            <a:pPr algn="l">
              <a:buFont typeface="Arial" panose="020B0604020202020204" pitchFamily="34" charset="0"/>
              <a:buChar char="•"/>
            </a:pPr>
            <a:endParaRPr lang="en-US" b="1" i="0" dirty="0">
              <a:solidFill>
                <a:srgbClr val="333333"/>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b="1" i="0" dirty="0">
                <a:solidFill>
                  <a:srgbClr val="333333"/>
                </a:solidFill>
                <a:effectLst/>
                <a:latin typeface="Arial" panose="020B0604020202020204" pitchFamily="34" charset="0"/>
                <a:cs typeface="Arial" panose="020B0604020202020204" pitchFamily="34" charset="0"/>
              </a:rPr>
              <a:t>Depression and suicidal thoughts, post-traumatic stress disorder (PTSD)</a:t>
            </a:r>
          </a:p>
          <a:p>
            <a:pPr algn="l">
              <a:buFont typeface="Arial" panose="020B0604020202020204" pitchFamily="34" charset="0"/>
              <a:buChar char="•"/>
            </a:pPr>
            <a:endParaRPr lang="en-US" b="1" i="0" dirty="0">
              <a:solidFill>
                <a:srgbClr val="333333"/>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b="1" i="0" dirty="0">
                <a:solidFill>
                  <a:srgbClr val="333333"/>
                </a:solidFill>
                <a:effectLst/>
                <a:latin typeface="Arial" panose="020B0604020202020204" pitchFamily="34" charset="0"/>
                <a:cs typeface="Arial" panose="020B0604020202020204" pitchFamily="34" charset="0"/>
              </a:rPr>
              <a:t>Stress related to debt</a:t>
            </a:r>
          </a:p>
        </p:txBody>
      </p:sp>
      <p:sp>
        <p:nvSpPr>
          <p:cNvPr id="23" name="TextBox 22">
            <a:extLst>
              <a:ext uri="{FF2B5EF4-FFF2-40B4-BE49-F238E27FC236}">
                <a16:creationId xmlns:a16="http://schemas.microsoft.com/office/drawing/2014/main" id="{78794E29-4413-75C1-975A-F65EED5B8A7C}"/>
              </a:ext>
            </a:extLst>
          </p:cNvPr>
          <p:cNvSpPr txBox="1"/>
          <p:nvPr/>
        </p:nvSpPr>
        <p:spPr>
          <a:xfrm>
            <a:off x="6841394" y="5584486"/>
            <a:ext cx="5175504" cy="646331"/>
          </a:xfrm>
          <a:prstGeom prst="rect">
            <a:avLst/>
          </a:prstGeom>
          <a:noFill/>
        </p:spPr>
        <p:txBody>
          <a:bodyPr wrap="square" rtlCol="0">
            <a:spAutoFit/>
          </a:bodyPr>
          <a:lstStyle/>
          <a:p>
            <a:pPr algn="ctr"/>
            <a:r>
              <a:rPr lang="en-US" sz="3600" b="1" dirty="0"/>
              <a:t>877-884-6227</a:t>
            </a:r>
          </a:p>
        </p:txBody>
      </p:sp>
      <p:pic>
        <p:nvPicPr>
          <p:cNvPr id="3" name="Picture 2" descr="A qr code with black squares&#10;&#10;Description automatically generated">
            <a:extLst>
              <a:ext uri="{FF2B5EF4-FFF2-40B4-BE49-F238E27FC236}">
                <a16:creationId xmlns:a16="http://schemas.microsoft.com/office/drawing/2014/main" id="{094A8EF2-D24D-D051-3841-92AA0A5F6CD0}"/>
              </a:ext>
            </a:extLst>
          </p:cNvPr>
          <p:cNvPicPr>
            <a:picLocks noChangeAspect="1"/>
          </p:cNvPicPr>
          <p:nvPr/>
        </p:nvPicPr>
        <p:blipFill>
          <a:blip r:embed="rId2"/>
          <a:stretch>
            <a:fillRect/>
          </a:stretch>
        </p:blipFill>
        <p:spPr>
          <a:xfrm>
            <a:off x="7648832" y="1521325"/>
            <a:ext cx="3830284" cy="3830284"/>
          </a:xfrm>
          <a:prstGeom prst="rect">
            <a:avLst/>
          </a:prstGeom>
        </p:spPr>
      </p:pic>
    </p:spTree>
    <p:extLst>
      <p:ext uri="{BB962C8B-B14F-4D97-AF65-F5344CB8AC3E}">
        <p14:creationId xmlns:p14="http://schemas.microsoft.com/office/powerpoint/2010/main" val="2070276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55259FA1-70F3-7089-89C1-7EA8CDEE281A}"/>
              </a:ext>
            </a:extLst>
          </p:cNvPr>
          <p:cNvSpPr>
            <a:spLocks noGrp="1"/>
          </p:cNvSpPr>
          <p:nvPr>
            <p:ph type="title"/>
          </p:nvPr>
        </p:nvSpPr>
        <p:spPr>
          <a:xfrm>
            <a:off x="4861002" y="308353"/>
            <a:ext cx="8241283" cy="1325563"/>
          </a:xfrm>
        </p:spPr>
        <p:txBody>
          <a:bodyPr anchor="ctr">
            <a:normAutofit/>
          </a:bodyPr>
          <a:lstStyle/>
          <a:p>
            <a:r>
              <a:rPr lang="en-US" dirty="0"/>
              <a:t>Sheet Metal Institutes Conference</a:t>
            </a:r>
          </a:p>
        </p:txBody>
      </p:sp>
      <p:sp>
        <p:nvSpPr>
          <p:cNvPr id="28" name="Content Placeholder 3">
            <a:extLst>
              <a:ext uri="{FF2B5EF4-FFF2-40B4-BE49-F238E27FC236}">
                <a16:creationId xmlns:a16="http://schemas.microsoft.com/office/drawing/2014/main" id="{D9206309-C75F-AD54-A45B-5E4B1256C73D}"/>
              </a:ext>
            </a:extLst>
          </p:cNvPr>
          <p:cNvSpPr>
            <a:spLocks noGrp="1"/>
          </p:cNvSpPr>
          <p:nvPr>
            <p:ph sz="half" idx="1"/>
          </p:nvPr>
        </p:nvSpPr>
        <p:spPr>
          <a:xfrm>
            <a:off x="605566" y="1991338"/>
            <a:ext cx="4352800" cy="4080323"/>
          </a:xfrm>
        </p:spPr>
        <p:txBody>
          <a:bodyPr>
            <a:normAutofit/>
          </a:bodyPr>
          <a:lstStyle/>
          <a:p>
            <a:r>
              <a:rPr lang="en-US" sz="2400" dirty="0"/>
              <a:t>Combined Funds conference for ITI, NEMI and SMOHIT</a:t>
            </a:r>
          </a:p>
          <a:p>
            <a:pPr marL="0" indent="0">
              <a:buNone/>
            </a:pPr>
            <a:endParaRPr lang="en-US" sz="2400" dirty="0"/>
          </a:p>
          <a:p>
            <a:r>
              <a:rPr lang="en-US" sz="2400" dirty="0"/>
              <a:t>September 22 - 24, 2026</a:t>
            </a:r>
          </a:p>
        </p:txBody>
      </p:sp>
      <p:pic>
        <p:nvPicPr>
          <p:cNvPr id="3" name="Picture 2">
            <a:extLst>
              <a:ext uri="{FF2B5EF4-FFF2-40B4-BE49-F238E27FC236}">
                <a16:creationId xmlns:a16="http://schemas.microsoft.com/office/drawing/2014/main" id="{0D7F9266-74E8-D5C1-48FA-73161EF14508}"/>
              </a:ext>
            </a:extLst>
          </p:cNvPr>
          <p:cNvPicPr>
            <a:picLocks noChangeAspect="1"/>
          </p:cNvPicPr>
          <p:nvPr/>
        </p:nvPicPr>
        <p:blipFill>
          <a:blip r:embed="rId2"/>
          <a:stretch>
            <a:fillRect/>
          </a:stretch>
        </p:blipFill>
        <p:spPr>
          <a:xfrm>
            <a:off x="4381275" y="2423063"/>
            <a:ext cx="2747885" cy="3831336"/>
          </a:xfrm>
          <a:prstGeom prst="rect">
            <a:avLst/>
          </a:prstGeom>
        </p:spPr>
      </p:pic>
      <p:pic>
        <p:nvPicPr>
          <p:cNvPr id="4" name="Picture 3">
            <a:hlinkClick r:id="rId3"/>
            <a:extLst>
              <a:ext uri="{FF2B5EF4-FFF2-40B4-BE49-F238E27FC236}">
                <a16:creationId xmlns:a16="http://schemas.microsoft.com/office/drawing/2014/main" id="{5F203F0E-57B3-8560-53AD-9BB37BE046C2}"/>
              </a:ext>
            </a:extLst>
          </p:cNvPr>
          <p:cNvPicPr>
            <a:picLocks noChangeAspect="1"/>
          </p:cNvPicPr>
          <p:nvPr/>
        </p:nvPicPr>
        <p:blipFill>
          <a:blip r:embed="rId4"/>
          <a:stretch>
            <a:fillRect/>
          </a:stretch>
        </p:blipFill>
        <p:spPr>
          <a:xfrm rot="5400000">
            <a:off x="7320130" y="1988095"/>
            <a:ext cx="4832409" cy="3700198"/>
          </a:xfrm>
          <a:prstGeom prst="rect">
            <a:avLst/>
          </a:prstGeom>
        </p:spPr>
      </p:pic>
      <p:sp>
        <p:nvSpPr>
          <p:cNvPr id="2" name="AutoShape 2">
            <a:extLst>
              <a:ext uri="{FF2B5EF4-FFF2-40B4-BE49-F238E27FC236}">
                <a16:creationId xmlns:a16="http://schemas.microsoft.com/office/drawing/2014/main" id="{FBA578EF-5364-454E-0A1B-E24455FE5317}"/>
              </a:ext>
            </a:extLst>
          </p:cNvPr>
          <p:cNvSpPr>
            <a:spLocks noChangeAspect="1" noChangeArrowheads="1"/>
          </p:cNvSpPr>
          <p:nvPr/>
        </p:nvSpPr>
        <p:spPr bwMode="auto">
          <a:xfrm>
            <a:off x="3500515" y="3276599"/>
            <a:ext cx="2747885" cy="274788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a:extLst>
              <a:ext uri="{FF2B5EF4-FFF2-40B4-BE49-F238E27FC236}">
                <a16:creationId xmlns:a16="http://schemas.microsoft.com/office/drawing/2014/main" id="{FCF771AE-27DF-4253-63A2-C9B7ECFBC27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C3B3BC96-3C10-CF4C-2B6A-2542E256999E}"/>
              </a:ext>
            </a:extLst>
          </p:cNvPr>
          <p:cNvPicPr>
            <a:picLocks noChangeAspect="1"/>
          </p:cNvPicPr>
          <p:nvPr/>
        </p:nvPicPr>
        <p:blipFill>
          <a:blip r:embed="rId5"/>
          <a:stretch>
            <a:fillRect/>
          </a:stretch>
        </p:blipFill>
        <p:spPr>
          <a:xfrm>
            <a:off x="9315" y="0"/>
            <a:ext cx="12173369" cy="6858000"/>
          </a:xfrm>
          <a:prstGeom prst="rect">
            <a:avLst/>
          </a:prstGeom>
        </p:spPr>
      </p:pic>
    </p:spTree>
    <p:extLst>
      <p:ext uri="{BB962C8B-B14F-4D97-AF65-F5344CB8AC3E}">
        <p14:creationId xmlns:p14="http://schemas.microsoft.com/office/powerpoint/2010/main" val="3608539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ABCAA-92CA-E6F2-C642-09E64575CFAE}"/>
            </a:ext>
          </a:extLst>
        </p:cNvPr>
        <p:cNvGrpSpPr/>
        <p:nvPr/>
      </p:nvGrpSpPr>
      <p:grpSpPr>
        <a:xfrm>
          <a:off x="0" y="0"/>
          <a:ext cx="0" cy="0"/>
          <a:chOff x="0" y="0"/>
          <a:chExt cx="0" cy="0"/>
        </a:xfrm>
      </p:grpSpPr>
      <p:sp>
        <p:nvSpPr>
          <p:cNvPr id="26" name="Title 1">
            <a:extLst>
              <a:ext uri="{FF2B5EF4-FFF2-40B4-BE49-F238E27FC236}">
                <a16:creationId xmlns:a16="http://schemas.microsoft.com/office/drawing/2014/main" id="{C08E9417-D18A-0B8A-2F28-84B8BCBBD1BC}"/>
              </a:ext>
            </a:extLst>
          </p:cNvPr>
          <p:cNvSpPr>
            <a:spLocks noGrp="1"/>
          </p:cNvSpPr>
          <p:nvPr>
            <p:ph type="title"/>
          </p:nvPr>
        </p:nvSpPr>
        <p:spPr>
          <a:xfrm>
            <a:off x="4861002" y="308353"/>
            <a:ext cx="8241283" cy="1325563"/>
          </a:xfrm>
        </p:spPr>
        <p:txBody>
          <a:bodyPr anchor="ctr">
            <a:normAutofit/>
          </a:bodyPr>
          <a:lstStyle/>
          <a:p>
            <a:r>
              <a:rPr lang="en-US" dirty="0">
                <a:solidFill>
                  <a:srgbClr val="0A568B"/>
                </a:solidFill>
              </a:rPr>
              <a:t>Sheet Metal Institutes Conference</a:t>
            </a:r>
          </a:p>
        </p:txBody>
      </p:sp>
      <p:sp>
        <p:nvSpPr>
          <p:cNvPr id="28" name="Content Placeholder 3">
            <a:extLst>
              <a:ext uri="{FF2B5EF4-FFF2-40B4-BE49-F238E27FC236}">
                <a16:creationId xmlns:a16="http://schemas.microsoft.com/office/drawing/2014/main" id="{85F3E8D2-55B5-F9C9-946E-3A68ECC06383}"/>
              </a:ext>
            </a:extLst>
          </p:cNvPr>
          <p:cNvSpPr>
            <a:spLocks noGrp="1"/>
          </p:cNvSpPr>
          <p:nvPr>
            <p:ph sz="half" idx="1"/>
          </p:nvPr>
        </p:nvSpPr>
        <p:spPr>
          <a:xfrm>
            <a:off x="3208626" y="2174076"/>
            <a:ext cx="4352800" cy="4080323"/>
          </a:xfrm>
        </p:spPr>
        <p:txBody>
          <a:bodyPr>
            <a:normAutofit/>
          </a:bodyPr>
          <a:lstStyle/>
          <a:p>
            <a:r>
              <a:rPr lang="en-US" sz="2400" dirty="0"/>
              <a:t>Combined Funds conference for ITI, NEMI and SMOHIT</a:t>
            </a:r>
          </a:p>
          <a:p>
            <a:pPr marL="0" indent="0">
              <a:buNone/>
            </a:pPr>
            <a:endParaRPr lang="en-US" sz="2400" dirty="0"/>
          </a:p>
          <a:p>
            <a:r>
              <a:rPr lang="en-US" sz="2400" dirty="0"/>
              <a:t>September 22 - 24, 2026</a:t>
            </a:r>
          </a:p>
        </p:txBody>
      </p:sp>
      <p:pic>
        <p:nvPicPr>
          <p:cNvPr id="3" name="Picture 2">
            <a:extLst>
              <a:ext uri="{FF2B5EF4-FFF2-40B4-BE49-F238E27FC236}">
                <a16:creationId xmlns:a16="http://schemas.microsoft.com/office/drawing/2014/main" id="{35AC3933-52E4-C4CD-02FB-3E50847F75A3}"/>
              </a:ext>
            </a:extLst>
          </p:cNvPr>
          <p:cNvPicPr>
            <a:picLocks noChangeAspect="1"/>
          </p:cNvPicPr>
          <p:nvPr/>
        </p:nvPicPr>
        <p:blipFill>
          <a:blip r:embed="rId2"/>
          <a:stretch>
            <a:fillRect/>
          </a:stretch>
        </p:blipFill>
        <p:spPr>
          <a:xfrm>
            <a:off x="298336" y="1633916"/>
            <a:ext cx="2747885" cy="3831336"/>
          </a:xfrm>
          <a:prstGeom prst="rect">
            <a:avLst/>
          </a:prstGeom>
        </p:spPr>
      </p:pic>
      <p:pic>
        <p:nvPicPr>
          <p:cNvPr id="4" name="Picture 3">
            <a:hlinkClick r:id="rId3"/>
            <a:extLst>
              <a:ext uri="{FF2B5EF4-FFF2-40B4-BE49-F238E27FC236}">
                <a16:creationId xmlns:a16="http://schemas.microsoft.com/office/drawing/2014/main" id="{68D78755-154A-199E-83C6-953557339929}"/>
              </a:ext>
            </a:extLst>
          </p:cNvPr>
          <p:cNvPicPr>
            <a:picLocks noChangeAspect="1"/>
          </p:cNvPicPr>
          <p:nvPr/>
        </p:nvPicPr>
        <p:blipFill>
          <a:blip r:embed="rId4"/>
          <a:stretch>
            <a:fillRect/>
          </a:stretch>
        </p:blipFill>
        <p:spPr>
          <a:xfrm rot="5400000">
            <a:off x="7320130" y="1988095"/>
            <a:ext cx="4832409" cy="3700198"/>
          </a:xfrm>
          <a:prstGeom prst="rect">
            <a:avLst/>
          </a:prstGeom>
        </p:spPr>
      </p:pic>
      <p:sp>
        <p:nvSpPr>
          <p:cNvPr id="2" name="AutoShape 2">
            <a:extLst>
              <a:ext uri="{FF2B5EF4-FFF2-40B4-BE49-F238E27FC236}">
                <a16:creationId xmlns:a16="http://schemas.microsoft.com/office/drawing/2014/main" id="{E19F6663-E9F6-25F2-65C4-AC18A2086597}"/>
              </a:ext>
            </a:extLst>
          </p:cNvPr>
          <p:cNvSpPr>
            <a:spLocks noChangeAspect="1" noChangeArrowheads="1"/>
          </p:cNvSpPr>
          <p:nvPr/>
        </p:nvSpPr>
        <p:spPr bwMode="auto">
          <a:xfrm>
            <a:off x="3500515" y="3276599"/>
            <a:ext cx="2747885" cy="274788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a:extLst>
              <a:ext uri="{FF2B5EF4-FFF2-40B4-BE49-F238E27FC236}">
                <a16:creationId xmlns:a16="http://schemas.microsoft.com/office/drawing/2014/main" id="{75D8BEF9-277C-F8CE-B964-724EF63599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2518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7EB695-614F-1940-B9F3-8E52541A7716}"/>
              </a:ext>
            </a:extLst>
          </p:cNvPr>
          <p:cNvSpPr>
            <a:spLocks noGrp="1"/>
          </p:cNvSpPr>
          <p:nvPr>
            <p:ph type="title" idx="4294967295"/>
          </p:nvPr>
        </p:nvSpPr>
        <p:spPr>
          <a:xfrm>
            <a:off x="8550199" y="605934"/>
            <a:ext cx="1944103" cy="617538"/>
          </a:xfrm>
        </p:spPr>
        <p:txBody>
          <a:bodyPr>
            <a:normAutofit/>
          </a:bodyPr>
          <a:lstStyle/>
          <a:p>
            <a:pPr algn="r">
              <a:lnSpc>
                <a:spcPct val="100000"/>
              </a:lnSpc>
            </a:pPr>
            <a:r>
              <a:rPr lang="en-US" dirty="0"/>
              <a:t>Contact</a:t>
            </a:r>
          </a:p>
        </p:txBody>
      </p:sp>
      <p:sp>
        <p:nvSpPr>
          <p:cNvPr id="9" name="Text Placeholder 5">
            <a:extLst>
              <a:ext uri="{FF2B5EF4-FFF2-40B4-BE49-F238E27FC236}">
                <a16:creationId xmlns:a16="http://schemas.microsoft.com/office/drawing/2014/main" id="{5DC0C7E5-4C63-61B0-5BA5-412C8AEC9DE5}"/>
              </a:ext>
            </a:extLst>
          </p:cNvPr>
          <p:cNvSpPr>
            <a:spLocks noGrp="1"/>
          </p:cNvSpPr>
          <p:nvPr>
            <p:ph type="body" sz="half" idx="4294967295"/>
          </p:nvPr>
        </p:nvSpPr>
        <p:spPr>
          <a:xfrm>
            <a:off x="4105656" y="4313470"/>
            <a:ext cx="3816350" cy="1336675"/>
          </a:xfrm>
        </p:spPr>
        <p:txBody>
          <a:bodyPr anchor="t">
            <a:normAutofit/>
          </a:bodyPr>
          <a:lstStyle/>
          <a:p>
            <a:pPr marL="0" indent="0" algn="ctr">
              <a:lnSpc>
                <a:spcPct val="100000"/>
              </a:lnSpc>
              <a:buNone/>
            </a:pPr>
            <a:r>
              <a:rPr lang="en-US" sz="1800" b="1" dirty="0">
                <a:solidFill>
                  <a:srgbClr val="333333"/>
                </a:solidFill>
                <a:latin typeface="Arial" panose="020B0604020202020204" pitchFamily="34" charset="0"/>
                <a:cs typeface="Arial" panose="020B0604020202020204" pitchFamily="34" charset="0"/>
              </a:rPr>
              <a:t>Aldo Zambetti </a:t>
            </a:r>
          </a:p>
          <a:p>
            <a:pPr marL="0" indent="0" algn="ctr">
              <a:lnSpc>
                <a:spcPct val="100000"/>
              </a:lnSpc>
              <a:buNone/>
            </a:pPr>
            <a:r>
              <a:rPr lang="en-US" sz="1800" i="1" dirty="0">
                <a:solidFill>
                  <a:srgbClr val="333333"/>
                </a:solidFill>
                <a:latin typeface="Arial" panose="020B0604020202020204" pitchFamily="34" charset="0"/>
                <a:cs typeface="Arial" panose="020B0604020202020204" pitchFamily="34" charset="0"/>
              </a:rPr>
              <a:t>Administrator</a:t>
            </a:r>
            <a:r>
              <a:rPr lang="en-US" sz="1800" b="1" i="1" dirty="0">
                <a:solidFill>
                  <a:srgbClr val="333333"/>
                </a:solidFill>
                <a:latin typeface="Arial" panose="020B0604020202020204" pitchFamily="34" charset="0"/>
                <a:cs typeface="Arial" panose="020B0604020202020204" pitchFamily="34" charset="0"/>
              </a:rPr>
              <a:t> </a:t>
            </a:r>
            <a:endParaRPr lang="en-US" sz="1800" b="1" i="1" dirty="0">
              <a:solidFill>
                <a:srgbClr val="333333"/>
              </a:solidFill>
              <a:effectLst/>
              <a:latin typeface="Arial" panose="020B0604020202020204" pitchFamily="34" charset="0"/>
              <a:cs typeface="Arial" panose="020B0604020202020204" pitchFamily="34" charset="0"/>
            </a:endParaRPr>
          </a:p>
          <a:p>
            <a:pPr algn="ctr"/>
            <a:endParaRPr lang="en-US" dirty="0"/>
          </a:p>
        </p:txBody>
      </p:sp>
      <p:pic>
        <p:nvPicPr>
          <p:cNvPr id="10" name="Picture 9">
            <a:extLst>
              <a:ext uri="{FF2B5EF4-FFF2-40B4-BE49-F238E27FC236}">
                <a16:creationId xmlns:a16="http://schemas.microsoft.com/office/drawing/2014/main" id="{6856B5D9-1D8C-2BB0-A88D-3D174C33DF43}"/>
              </a:ext>
            </a:extLst>
          </p:cNvPr>
          <p:cNvPicPr>
            <a:picLocks noChangeAspect="1"/>
          </p:cNvPicPr>
          <p:nvPr/>
        </p:nvPicPr>
        <p:blipFill>
          <a:blip r:embed="rId3"/>
          <a:srcRect/>
          <a:stretch/>
        </p:blipFill>
        <p:spPr>
          <a:xfrm>
            <a:off x="5123948" y="1871842"/>
            <a:ext cx="1944102" cy="1944102"/>
          </a:xfrm>
          <a:prstGeom prst="rect">
            <a:avLst/>
          </a:prstGeom>
        </p:spPr>
      </p:pic>
      <p:sp>
        <p:nvSpPr>
          <p:cNvPr id="11" name="Text Placeholder 5">
            <a:extLst>
              <a:ext uri="{FF2B5EF4-FFF2-40B4-BE49-F238E27FC236}">
                <a16:creationId xmlns:a16="http://schemas.microsoft.com/office/drawing/2014/main" id="{41F70F1F-7925-CEB7-A995-FBBC67C96F40}"/>
              </a:ext>
            </a:extLst>
          </p:cNvPr>
          <p:cNvSpPr txBox="1">
            <a:spLocks/>
          </p:cNvSpPr>
          <p:nvPr/>
        </p:nvSpPr>
        <p:spPr>
          <a:xfrm>
            <a:off x="7614330" y="4293999"/>
            <a:ext cx="3815843" cy="133760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00000"/>
              </a:lnSpc>
            </a:pPr>
            <a:r>
              <a:rPr lang="en-US" b="1" dirty="0">
                <a:solidFill>
                  <a:srgbClr val="333333"/>
                </a:solidFill>
              </a:rPr>
              <a:t>Jeff Bradley</a:t>
            </a:r>
          </a:p>
          <a:p>
            <a:pPr algn="ctr">
              <a:lnSpc>
                <a:spcPct val="100000"/>
              </a:lnSpc>
            </a:pPr>
            <a:r>
              <a:rPr lang="en-US" i="1" dirty="0"/>
              <a:t>Program Administrator </a:t>
            </a:r>
          </a:p>
          <a:p>
            <a:pPr algn="ctr"/>
            <a:endParaRPr lang="en-US" dirty="0"/>
          </a:p>
        </p:txBody>
      </p:sp>
      <p:pic>
        <p:nvPicPr>
          <p:cNvPr id="12" name="Picture 11">
            <a:extLst>
              <a:ext uri="{FF2B5EF4-FFF2-40B4-BE49-F238E27FC236}">
                <a16:creationId xmlns:a16="http://schemas.microsoft.com/office/drawing/2014/main" id="{B392AE00-5913-B756-EDD0-F829C5C86DD5}"/>
              </a:ext>
            </a:extLst>
          </p:cNvPr>
          <p:cNvPicPr>
            <a:picLocks noChangeAspect="1"/>
          </p:cNvPicPr>
          <p:nvPr/>
        </p:nvPicPr>
        <p:blipFill>
          <a:blip r:embed="rId4"/>
          <a:srcRect/>
          <a:stretch/>
        </p:blipFill>
        <p:spPr>
          <a:xfrm>
            <a:off x="8550199" y="1871842"/>
            <a:ext cx="1944103" cy="1944103"/>
          </a:xfrm>
          <a:prstGeom prst="rect">
            <a:avLst/>
          </a:prstGeom>
        </p:spPr>
      </p:pic>
      <p:pic>
        <p:nvPicPr>
          <p:cNvPr id="6" name="Picture 5">
            <a:extLst>
              <a:ext uri="{FF2B5EF4-FFF2-40B4-BE49-F238E27FC236}">
                <a16:creationId xmlns:a16="http://schemas.microsoft.com/office/drawing/2014/main" id="{CC349422-CDCA-453A-76B9-A6DB860A5869}"/>
              </a:ext>
            </a:extLst>
          </p:cNvPr>
          <p:cNvPicPr>
            <a:picLocks noChangeAspect="1"/>
          </p:cNvPicPr>
          <p:nvPr/>
        </p:nvPicPr>
        <p:blipFill>
          <a:blip r:embed="rId5"/>
          <a:stretch>
            <a:fillRect/>
          </a:stretch>
        </p:blipFill>
        <p:spPr>
          <a:xfrm>
            <a:off x="2037316" y="1867695"/>
            <a:ext cx="1944103" cy="1948249"/>
          </a:xfrm>
          <a:prstGeom prst="rect">
            <a:avLst/>
          </a:prstGeom>
        </p:spPr>
      </p:pic>
      <p:sp>
        <p:nvSpPr>
          <p:cNvPr id="16" name="Text Placeholder 5">
            <a:extLst>
              <a:ext uri="{FF2B5EF4-FFF2-40B4-BE49-F238E27FC236}">
                <a16:creationId xmlns:a16="http://schemas.microsoft.com/office/drawing/2014/main" id="{8CAD6F2B-7065-8587-E0C0-FD1B726C42B0}"/>
              </a:ext>
            </a:extLst>
          </p:cNvPr>
          <p:cNvSpPr txBox="1">
            <a:spLocks/>
          </p:cNvSpPr>
          <p:nvPr/>
        </p:nvSpPr>
        <p:spPr>
          <a:xfrm>
            <a:off x="1101447" y="4389371"/>
            <a:ext cx="3815843" cy="133760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00000"/>
              </a:lnSpc>
            </a:pPr>
            <a:r>
              <a:rPr lang="en-US" b="1" dirty="0">
                <a:solidFill>
                  <a:srgbClr val="333333"/>
                </a:solidFill>
              </a:rPr>
              <a:t>Mike Harris</a:t>
            </a:r>
          </a:p>
          <a:p>
            <a:pPr algn="ctr">
              <a:lnSpc>
                <a:spcPct val="100000"/>
              </a:lnSpc>
            </a:pPr>
            <a:r>
              <a:rPr lang="en-US" i="1" dirty="0"/>
              <a:t>Executive Director </a:t>
            </a:r>
          </a:p>
          <a:p>
            <a:pPr algn="ctr"/>
            <a:endParaRPr lang="en-US" dirty="0"/>
          </a:p>
        </p:txBody>
      </p:sp>
    </p:spTree>
    <p:extLst>
      <p:ext uri="{BB962C8B-B14F-4D97-AF65-F5344CB8AC3E}">
        <p14:creationId xmlns:p14="http://schemas.microsoft.com/office/powerpoint/2010/main" val="2482234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7EB695-614F-1940-B9F3-8E52541A7716}"/>
              </a:ext>
            </a:extLst>
          </p:cNvPr>
          <p:cNvSpPr>
            <a:spLocks noGrp="1"/>
          </p:cNvSpPr>
          <p:nvPr>
            <p:ph type="title"/>
          </p:nvPr>
        </p:nvSpPr>
        <p:spPr>
          <a:xfrm>
            <a:off x="7326351" y="494629"/>
            <a:ext cx="4152765" cy="618580"/>
          </a:xfrm>
        </p:spPr>
        <p:txBody>
          <a:bodyPr>
            <a:normAutofit/>
          </a:bodyPr>
          <a:lstStyle/>
          <a:p>
            <a:pPr algn="r">
              <a:lnSpc>
                <a:spcPct val="100000"/>
              </a:lnSpc>
            </a:pPr>
            <a:r>
              <a:rPr lang="en-US" dirty="0"/>
              <a:t>Social Media Accounts</a:t>
            </a:r>
          </a:p>
        </p:txBody>
      </p:sp>
      <p:pic>
        <p:nvPicPr>
          <p:cNvPr id="8" name="Picture 7" descr="A qr code with a gold circle&#10;&#10;Description automatically generated">
            <a:extLst>
              <a:ext uri="{FF2B5EF4-FFF2-40B4-BE49-F238E27FC236}">
                <a16:creationId xmlns:a16="http://schemas.microsoft.com/office/drawing/2014/main" id="{42CB7CB6-3742-6BB3-D035-F8FC53BB9B8E}"/>
              </a:ext>
            </a:extLst>
          </p:cNvPr>
          <p:cNvPicPr>
            <a:picLocks noChangeAspect="1"/>
          </p:cNvPicPr>
          <p:nvPr/>
        </p:nvPicPr>
        <p:blipFill>
          <a:blip r:embed="rId3"/>
          <a:stretch>
            <a:fillRect/>
          </a:stretch>
        </p:blipFill>
        <p:spPr>
          <a:xfrm>
            <a:off x="4039529" y="1728990"/>
            <a:ext cx="4112941" cy="4112941"/>
          </a:xfrm>
          <a:prstGeom prst="rect">
            <a:avLst/>
          </a:prstGeom>
        </p:spPr>
      </p:pic>
    </p:spTree>
    <p:extLst>
      <p:ext uri="{BB962C8B-B14F-4D97-AF65-F5344CB8AC3E}">
        <p14:creationId xmlns:p14="http://schemas.microsoft.com/office/powerpoint/2010/main" val="3229341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6EB33E87CF2E4F832CD3CDEBEBEBCB" ma:contentTypeVersion="15" ma:contentTypeDescription="Create a new document." ma:contentTypeScope="" ma:versionID="c1033f4d10e4a990ac3360800dee9162">
  <xsd:schema xmlns:xsd="http://www.w3.org/2001/XMLSchema" xmlns:xs="http://www.w3.org/2001/XMLSchema" xmlns:p="http://schemas.microsoft.com/office/2006/metadata/properties" xmlns:ns2="05252e64-9712-4f31-b164-6176e60269e3" xmlns:ns3="651617e7-fae5-4ca7-915f-2ec96b5eb9c9" targetNamespace="http://schemas.microsoft.com/office/2006/metadata/properties" ma:root="true" ma:fieldsID="3d7fede6970ff9db875225fa32ebf36c" ns2:_="" ns3:_="">
    <xsd:import namespace="05252e64-9712-4f31-b164-6176e60269e3"/>
    <xsd:import namespace="651617e7-fae5-4ca7-915f-2ec96b5eb9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52e64-9712-4f31-b164-6176e60269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eb90a28-96a4-4e72-a0ca-37b1496b564f"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1617e7-fae5-4ca7-915f-2ec96b5eb9c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1635bcd6-d99c-4971-a18f-904339d36e0e}" ma:internalName="TaxCatchAll" ma:showField="CatchAllData" ma:web="651617e7-fae5-4ca7-915f-2ec96b5eb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51617e7-fae5-4ca7-915f-2ec96b5eb9c9" xsi:nil="true"/>
    <lcf76f155ced4ddcb4097134ff3c332f xmlns="05252e64-9712-4f31-b164-6176e60269e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3AB850-70E8-4484-A0F7-6D8416C3EF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252e64-9712-4f31-b164-6176e60269e3"/>
    <ds:schemaRef ds:uri="651617e7-fae5-4ca7-915f-2ec96b5eb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6BE68F-2283-4951-A3FD-388482DABDE8}">
  <ds:schemaRefs>
    <ds:schemaRef ds:uri="http://schemas.microsoft.com/office/2006/metadata/properties"/>
    <ds:schemaRef ds:uri="http://schemas.microsoft.com/office/infopath/2007/PartnerControls"/>
    <ds:schemaRef ds:uri="651617e7-fae5-4ca7-915f-2ec96b5eb9c9"/>
    <ds:schemaRef ds:uri="05252e64-9712-4f31-b164-6176e60269e3"/>
  </ds:schemaRefs>
</ds:datastoreItem>
</file>

<file path=customXml/itemProps3.xml><?xml version="1.0" encoding="utf-8"?>
<ds:datastoreItem xmlns:ds="http://schemas.openxmlformats.org/officeDocument/2006/customXml" ds:itemID="{41DD19D3-B688-48A1-AEAF-94F6FFEB36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1091</TotalTime>
  <Words>938</Words>
  <Application>Microsoft Office PowerPoint</Application>
  <PresentationFormat>Widescreen</PresentationFormat>
  <Paragraphs>140</Paragraphs>
  <Slides>19</Slides>
  <Notes>13</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Arial</vt:lpstr>
      <vt:lpstr>Calibri</vt:lpstr>
      <vt:lpstr>Open Sans</vt:lpstr>
      <vt:lpstr>Office Theme</vt:lpstr>
      <vt:lpstr>SMOHIT Update</vt:lpstr>
      <vt:lpstr>SMOHIT Staff</vt:lpstr>
      <vt:lpstr>SMOHIT Trustees</vt:lpstr>
      <vt:lpstr>PowerPoint Presentation</vt:lpstr>
      <vt:lpstr>Core topics covered during the sessions are </vt:lpstr>
      <vt:lpstr>Other topics may include:</vt:lpstr>
      <vt:lpstr>Upcoming SMART MAP Sessions</vt:lpstr>
      <vt:lpstr>Upcoming Peer-to-Peer Sessions</vt:lpstr>
      <vt:lpstr>SMOHIT Store</vt:lpstr>
      <vt:lpstr>Naloxone Emergency Treatment of Opioid Overdose</vt:lpstr>
      <vt:lpstr>Toolbox Talks</vt:lpstr>
      <vt:lpstr>Toolbox Talks</vt:lpstr>
      <vt:lpstr>Workplace Exposure Research Program</vt:lpstr>
      <vt:lpstr>Workplace Exposure Research Program</vt:lpstr>
      <vt:lpstr>Helpline</vt:lpstr>
      <vt:lpstr>Sheet Metal Institutes Conference</vt:lpstr>
      <vt:lpstr>Sheet Metal Institutes Conference</vt:lpstr>
      <vt:lpstr>Contact</vt:lpstr>
      <vt:lpstr>Social Media Accounts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Rogers</dc:creator>
  <cp:lastModifiedBy>Aldo Zambetti</cp:lastModifiedBy>
  <cp:revision>51</cp:revision>
  <dcterms:created xsi:type="dcterms:W3CDTF">2019-01-15T21:03:48Z</dcterms:created>
  <dcterms:modified xsi:type="dcterms:W3CDTF">2026-04-14T18:44:51Z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0x0101000A6EB33E87CF2E4F832CD3CDEBEBEBCB</vt:lpwstr>
  </property>
  <property fmtid="{D5CDD505-2E9C-101B-9397-08002B2CF9AE}" pid="3" name="MediaServiceImageTags">
    <vt:lpwstr/>
  </property>
</Properties>
</file>